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4" r:id="rId1"/>
    <p:sldMasterId id="2147483725" r:id="rId2"/>
  </p:sldMasterIdLst>
  <p:notesMasterIdLst>
    <p:notesMasterId r:id="rId20"/>
  </p:notesMasterIdLst>
  <p:handoutMasterIdLst>
    <p:handoutMasterId r:id="rId21"/>
  </p:handoutMasterIdLst>
  <p:sldIdLst>
    <p:sldId id="846" r:id="rId3"/>
    <p:sldId id="1064" r:id="rId4"/>
    <p:sldId id="1066" r:id="rId5"/>
    <p:sldId id="1065" r:id="rId6"/>
    <p:sldId id="1017" r:id="rId7"/>
    <p:sldId id="1018" r:id="rId8"/>
    <p:sldId id="1071" r:id="rId9"/>
    <p:sldId id="1057" r:id="rId10"/>
    <p:sldId id="1062" r:id="rId11"/>
    <p:sldId id="1058" r:id="rId12"/>
    <p:sldId id="1048" r:id="rId13"/>
    <p:sldId id="1060" r:id="rId14"/>
    <p:sldId id="1072" r:id="rId15"/>
    <p:sldId id="1061" r:id="rId16"/>
    <p:sldId id="1063" r:id="rId17"/>
    <p:sldId id="1068" r:id="rId18"/>
    <p:sldId id="1069" r:id="rId19"/>
  </p:sldIdLst>
  <p:sldSz cx="9144000" cy="6858000" type="screen4x3"/>
  <p:notesSz cx="7099300" cy="10234613"/>
  <p:embeddedFontLst>
    <p:embeddedFont>
      <p:font typeface="Arial Unicode MS" pitchFamily="34" charset="-128"/>
      <p:regular r:id="rId22"/>
    </p:embeddedFont>
    <p:embeddedFont>
      <p:font typeface="Tahoma" pitchFamily="34" charset="0"/>
      <p:regular r:id="rId23"/>
      <p:bold r:id="rId24"/>
    </p:embeddedFont>
    <p:embeddedFont>
      <p:font typeface="Frutiger LT Com 55 Roman" charset="0"/>
      <p:regular r:id="rId25"/>
      <p:bold r:id="rId26"/>
      <p:italic r:id="rId27"/>
    </p:embeddedFont>
    <p:embeddedFont>
      <p:font typeface="Frutiger LT Com 45 Light" charset="0"/>
      <p:regular r:id="rId28"/>
      <p:bold r:id="rId29"/>
      <p:italic r:id="rId30"/>
      <p:boldItalic r:id="rId31"/>
    </p:embeddedFont>
    <p:embeddedFont>
      <p:font typeface="Calibri" pitchFamily="34" charset="0"/>
      <p:regular r:id="rId32"/>
      <p:bold r:id="rId33"/>
      <p:italic r:id="rId34"/>
      <p:boldItalic r:id="rId35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FAF"/>
    <a:srgbClr val="B2B2B2"/>
    <a:srgbClr val="F03C18"/>
    <a:srgbClr val="B1C8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4066" autoAdjust="0"/>
  </p:normalViewPr>
  <p:slideViewPr>
    <p:cSldViewPr>
      <p:cViewPr>
        <p:scale>
          <a:sx n="60" d="100"/>
          <a:sy n="60" d="100"/>
        </p:scale>
        <p:origin x="-1890" y="-1110"/>
      </p:cViewPr>
      <p:guideLst>
        <p:guide orient="horz" pos="3695"/>
        <p:guide orient="horz" pos="145"/>
        <p:guide orient="horz" pos="1393"/>
        <p:guide orient="horz" pos="721"/>
        <p:guide orient="horz"/>
        <p:guide orient="horz" pos="2832"/>
        <p:guide orient="horz" pos="337"/>
        <p:guide pos="5470"/>
        <p:guide pos="290"/>
        <p:guide pos="1441"/>
      </p:guideLst>
    </p:cSldViewPr>
  </p:slideViewPr>
  <p:outlineViewPr>
    <p:cViewPr>
      <p:scale>
        <a:sx n="33" d="100"/>
        <a:sy n="33" d="100"/>
      </p:scale>
      <p:origin x="0" y="2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915"/>
    </p:cViewPr>
  </p:sorterViewPr>
  <p:notesViewPr>
    <p:cSldViewPr>
      <p:cViewPr>
        <p:scale>
          <a:sx n="100" d="100"/>
          <a:sy n="100" d="100"/>
        </p:scale>
        <p:origin x="-3474" y="-72"/>
      </p:cViewPr>
      <p:guideLst>
        <p:guide orient="horz" pos="3224"/>
        <p:guide pos="2237"/>
      </p:guideLst>
    </p:cSldViewPr>
  </p:notesViewPr>
  <p:gridSpacing cx="152299" cy="1522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Relationship Id="rId4" Type="http://schemas.openxmlformats.org/officeDocument/2006/relationships/image" Target="../media/image4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Relationship Id="rId4" Type="http://schemas.openxmlformats.org/officeDocument/2006/relationships/image" Target="../media/image4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4B564-2873-43F2-843B-886B628C034A}" type="doc">
      <dgm:prSet loTypeId="urn:microsoft.com/office/officeart/2005/8/layout/vList3" loCatId="list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de-DE"/>
        </a:p>
      </dgm:t>
    </dgm:pt>
    <dgm:pt modelId="{8EB18292-F3F1-4C45-9D3A-11C2EF5DAB17}">
      <dgm:prSet phldrT="[Text]"/>
      <dgm:spPr/>
      <dgm:t>
        <a:bodyPr/>
        <a:lstStyle/>
        <a:p>
          <a:r>
            <a:rPr lang="de-DE" dirty="0" smtClean="0"/>
            <a:t>Fahrzeuge</a:t>
          </a:r>
          <a:endParaRPr lang="de-DE" dirty="0"/>
        </a:p>
      </dgm:t>
    </dgm:pt>
    <dgm:pt modelId="{AC73B695-8948-4F44-A1B3-324A419458D0}" type="parTrans" cxnId="{F59DD30E-EFE2-43F2-BAAA-76A6CD4F8B85}">
      <dgm:prSet/>
      <dgm:spPr/>
      <dgm:t>
        <a:bodyPr/>
        <a:lstStyle/>
        <a:p>
          <a:endParaRPr lang="de-DE"/>
        </a:p>
      </dgm:t>
    </dgm:pt>
    <dgm:pt modelId="{0CE81C8E-7C13-415A-800A-244BDA1210EC}" type="sibTrans" cxnId="{F59DD30E-EFE2-43F2-BAAA-76A6CD4F8B85}">
      <dgm:prSet/>
      <dgm:spPr/>
      <dgm:t>
        <a:bodyPr/>
        <a:lstStyle/>
        <a:p>
          <a:endParaRPr lang="de-DE"/>
        </a:p>
      </dgm:t>
    </dgm:pt>
    <dgm:pt modelId="{DFB6A049-9D6B-4BAB-B241-87D64B7E5F0F}">
      <dgm:prSet phldrT="[Text]"/>
      <dgm:spPr/>
      <dgm:t>
        <a:bodyPr/>
        <a:lstStyle/>
        <a:p>
          <a:r>
            <a:rPr lang="de-DE" dirty="0" smtClean="0"/>
            <a:t>On Board Unit</a:t>
          </a:r>
          <a:endParaRPr lang="de-DE" dirty="0"/>
        </a:p>
      </dgm:t>
    </dgm:pt>
    <dgm:pt modelId="{B5BF06A8-B45D-444E-A50B-969646D8483B}" type="parTrans" cxnId="{4D69919A-C44F-41C1-B899-E7045FF4313D}">
      <dgm:prSet/>
      <dgm:spPr/>
      <dgm:t>
        <a:bodyPr/>
        <a:lstStyle/>
        <a:p>
          <a:endParaRPr lang="de-DE"/>
        </a:p>
      </dgm:t>
    </dgm:pt>
    <dgm:pt modelId="{46BDEA4C-0288-4531-BA18-B36129795D2C}" type="sibTrans" cxnId="{4D69919A-C44F-41C1-B899-E7045FF4313D}">
      <dgm:prSet/>
      <dgm:spPr/>
      <dgm:t>
        <a:bodyPr/>
        <a:lstStyle/>
        <a:p>
          <a:endParaRPr lang="de-DE"/>
        </a:p>
      </dgm:t>
    </dgm:pt>
    <dgm:pt modelId="{F1F04B44-54CD-49D0-977E-94754B21697A}">
      <dgm:prSet phldrT="[Text]"/>
      <dgm:spPr/>
      <dgm:t>
        <a:bodyPr/>
        <a:lstStyle/>
        <a:p>
          <a:r>
            <a:rPr lang="de-DE" dirty="0" smtClean="0"/>
            <a:t>Induktives Ladetechnologie</a:t>
          </a:r>
          <a:endParaRPr lang="de-DE" dirty="0"/>
        </a:p>
      </dgm:t>
    </dgm:pt>
    <dgm:pt modelId="{23666EA6-75EA-4ACA-AC8B-FEDDA14B6722}" type="parTrans" cxnId="{C6E95231-5022-466F-B0E4-821AAD53BDA8}">
      <dgm:prSet/>
      <dgm:spPr/>
      <dgm:t>
        <a:bodyPr/>
        <a:lstStyle/>
        <a:p>
          <a:endParaRPr lang="de-DE"/>
        </a:p>
      </dgm:t>
    </dgm:pt>
    <dgm:pt modelId="{C7C1968D-0D68-4999-9871-63A16321CC46}" type="sibTrans" cxnId="{C6E95231-5022-466F-B0E4-821AAD53BDA8}">
      <dgm:prSet/>
      <dgm:spPr/>
      <dgm:t>
        <a:bodyPr/>
        <a:lstStyle/>
        <a:p>
          <a:endParaRPr lang="de-DE"/>
        </a:p>
      </dgm:t>
    </dgm:pt>
    <dgm:pt modelId="{DCA3C53F-5283-492B-B373-38CBE63C7BEF}">
      <dgm:prSet phldrT="[Text]"/>
      <dgm:spPr/>
      <dgm:t>
        <a:bodyPr/>
        <a:lstStyle/>
        <a:p>
          <a:r>
            <a:rPr lang="de-DE" dirty="0" smtClean="0"/>
            <a:t>Infrastruktur</a:t>
          </a:r>
          <a:endParaRPr lang="de-DE" dirty="0"/>
        </a:p>
      </dgm:t>
    </dgm:pt>
    <dgm:pt modelId="{C946BC6A-90DE-4B32-BE06-B52384B866DE}" type="parTrans" cxnId="{2AB74696-EAC0-419E-BC2E-14B5571FCD92}">
      <dgm:prSet/>
      <dgm:spPr/>
      <dgm:t>
        <a:bodyPr/>
        <a:lstStyle/>
        <a:p>
          <a:endParaRPr lang="de-DE"/>
        </a:p>
      </dgm:t>
    </dgm:pt>
    <dgm:pt modelId="{87D23C33-5615-4577-8BB7-A5DAAC4F72E9}" type="sibTrans" cxnId="{2AB74696-EAC0-419E-BC2E-14B5571FCD92}">
      <dgm:prSet/>
      <dgm:spPr/>
      <dgm:t>
        <a:bodyPr/>
        <a:lstStyle/>
        <a:p>
          <a:endParaRPr lang="de-DE"/>
        </a:p>
      </dgm:t>
    </dgm:pt>
    <dgm:pt modelId="{0BFD5D8C-5679-453E-AEDB-BC9C90943C9B}">
      <dgm:prSet phldrT="[Text]"/>
      <dgm:spPr/>
      <dgm:t>
        <a:bodyPr/>
        <a:lstStyle/>
        <a:p>
          <a:r>
            <a:rPr lang="de-DE" dirty="0" smtClean="0"/>
            <a:t>Induktives Ladetechnologie</a:t>
          </a:r>
          <a:endParaRPr lang="de-DE" dirty="0"/>
        </a:p>
      </dgm:t>
    </dgm:pt>
    <dgm:pt modelId="{EE84FC49-C06E-4A2D-A5BC-8783DCA755BA}" type="parTrans" cxnId="{B727E196-F8C3-408A-A1AA-F2C9DA807F52}">
      <dgm:prSet/>
      <dgm:spPr/>
      <dgm:t>
        <a:bodyPr/>
        <a:lstStyle/>
        <a:p>
          <a:endParaRPr lang="de-DE"/>
        </a:p>
      </dgm:t>
    </dgm:pt>
    <dgm:pt modelId="{0813B026-58EC-493E-9174-AF72AF5C25BD}" type="sibTrans" cxnId="{B727E196-F8C3-408A-A1AA-F2C9DA807F52}">
      <dgm:prSet/>
      <dgm:spPr/>
      <dgm:t>
        <a:bodyPr/>
        <a:lstStyle/>
        <a:p>
          <a:endParaRPr lang="de-DE"/>
        </a:p>
      </dgm:t>
    </dgm:pt>
    <dgm:pt modelId="{7244C067-2600-427C-82CD-D48E5189D56D}">
      <dgm:prSet phldrT="[Text]"/>
      <dgm:spPr/>
      <dgm:t>
        <a:bodyPr/>
        <a:lstStyle/>
        <a:p>
          <a:r>
            <a:rPr lang="de-DE" dirty="0" smtClean="0"/>
            <a:t>Lademanagement</a:t>
          </a:r>
          <a:endParaRPr lang="de-DE" dirty="0"/>
        </a:p>
      </dgm:t>
    </dgm:pt>
    <dgm:pt modelId="{FDED08E1-97FE-4A40-87F9-E3779DA2DF22}" type="parTrans" cxnId="{4848BED7-78AD-46C8-BC9C-4624A4F459A0}">
      <dgm:prSet/>
      <dgm:spPr/>
      <dgm:t>
        <a:bodyPr/>
        <a:lstStyle/>
        <a:p>
          <a:endParaRPr lang="de-DE"/>
        </a:p>
      </dgm:t>
    </dgm:pt>
    <dgm:pt modelId="{3F795E27-0EB6-4075-9842-2D0ECED7A435}" type="sibTrans" cxnId="{4848BED7-78AD-46C8-BC9C-4624A4F459A0}">
      <dgm:prSet/>
      <dgm:spPr/>
      <dgm:t>
        <a:bodyPr/>
        <a:lstStyle/>
        <a:p>
          <a:endParaRPr lang="de-DE"/>
        </a:p>
      </dgm:t>
    </dgm:pt>
    <dgm:pt modelId="{658592B5-2E62-4E93-8F8E-6DCFA5E458E4}">
      <dgm:prSet phldrT="[Text]"/>
      <dgm:spPr/>
      <dgm:t>
        <a:bodyPr/>
        <a:lstStyle/>
        <a:p>
          <a:r>
            <a:rPr lang="de-DE" dirty="0" smtClean="0"/>
            <a:t>Daten und Dienste</a:t>
          </a:r>
          <a:endParaRPr lang="de-DE" dirty="0"/>
        </a:p>
      </dgm:t>
    </dgm:pt>
    <dgm:pt modelId="{97FDBF4A-2D8F-49D8-A4CB-3AB1F9FFDC05}" type="parTrans" cxnId="{3E8E75B9-5BD0-4915-8439-4EA442A5B5A7}">
      <dgm:prSet/>
      <dgm:spPr/>
      <dgm:t>
        <a:bodyPr/>
        <a:lstStyle/>
        <a:p>
          <a:endParaRPr lang="de-DE"/>
        </a:p>
      </dgm:t>
    </dgm:pt>
    <dgm:pt modelId="{7D9E4BA0-C6BC-40B7-A649-E1A24E1F1403}" type="sibTrans" cxnId="{3E8E75B9-5BD0-4915-8439-4EA442A5B5A7}">
      <dgm:prSet/>
      <dgm:spPr/>
      <dgm:t>
        <a:bodyPr/>
        <a:lstStyle/>
        <a:p>
          <a:endParaRPr lang="de-DE"/>
        </a:p>
      </dgm:t>
    </dgm:pt>
    <dgm:pt modelId="{4BE1DDC2-F870-4A22-AACE-BBC6FEDE551E}">
      <dgm:prSet phldrT="[Text]"/>
      <dgm:spPr/>
      <dgm:t>
        <a:bodyPr/>
        <a:lstStyle/>
        <a:p>
          <a:r>
            <a:rPr lang="de-DE" dirty="0" smtClean="0"/>
            <a:t>Mobilitätsdaten-</a:t>
          </a:r>
          <a:r>
            <a:rPr lang="de-DE" dirty="0" err="1" smtClean="0"/>
            <a:t>Cloud</a:t>
          </a:r>
          <a:endParaRPr lang="de-DE" dirty="0"/>
        </a:p>
      </dgm:t>
    </dgm:pt>
    <dgm:pt modelId="{F7830132-CB84-4B83-94EB-42D31766AC8C}" type="parTrans" cxnId="{CB1B2A9F-C382-4535-9B29-C861B4095D56}">
      <dgm:prSet/>
      <dgm:spPr/>
      <dgm:t>
        <a:bodyPr/>
        <a:lstStyle/>
        <a:p>
          <a:endParaRPr lang="de-DE"/>
        </a:p>
      </dgm:t>
    </dgm:pt>
    <dgm:pt modelId="{25D29D83-337F-45DA-B022-AD4FBDAED5AC}" type="sibTrans" cxnId="{CB1B2A9F-C382-4535-9B29-C861B4095D56}">
      <dgm:prSet/>
      <dgm:spPr/>
      <dgm:t>
        <a:bodyPr/>
        <a:lstStyle/>
        <a:p>
          <a:endParaRPr lang="de-DE"/>
        </a:p>
      </dgm:t>
    </dgm:pt>
    <dgm:pt modelId="{7B053B1F-1E55-4E94-8B60-557A977E1868}">
      <dgm:prSet phldrT="[Text]"/>
      <dgm:spPr/>
      <dgm:t>
        <a:bodyPr/>
        <a:lstStyle/>
        <a:p>
          <a:r>
            <a:rPr lang="de-DE" dirty="0" smtClean="0"/>
            <a:t>Nahtlose Ortung</a:t>
          </a:r>
          <a:endParaRPr lang="de-DE" dirty="0"/>
        </a:p>
      </dgm:t>
    </dgm:pt>
    <dgm:pt modelId="{55B3629B-7AD5-4074-8E3E-6D95C4CC6AEE}" type="parTrans" cxnId="{DD4D0FF6-BFB9-4741-919D-D3E5C2DBC2F3}">
      <dgm:prSet/>
      <dgm:spPr/>
      <dgm:t>
        <a:bodyPr/>
        <a:lstStyle/>
        <a:p>
          <a:endParaRPr lang="de-DE"/>
        </a:p>
      </dgm:t>
    </dgm:pt>
    <dgm:pt modelId="{AB952C24-A298-4941-91B2-29DD83C7DD68}" type="sibTrans" cxnId="{DD4D0FF6-BFB9-4741-919D-D3E5C2DBC2F3}">
      <dgm:prSet/>
      <dgm:spPr/>
      <dgm:t>
        <a:bodyPr/>
        <a:lstStyle/>
        <a:p>
          <a:endParaRPr lang="de-DE"/>
        </a:p>
      </dgm:t>
    </dgm:pt>
    <dgm:pt modelId="{58A7F68D-6778-4825-8C8D-0F9B987A6292}">
      <dgm:prSet phldrT="[Text]"/>
      <dgm:spPr/>
      <dgm:t>
        <a:bodyPr/>
        <a:lstStyle/>
        <a:p>
          <a:r>
            <a:rPr lang="de-DE" dirty="0" smtClean="0"/>
            <a:t>Demonstratoren</a:t>
          </a:r>
          <a:endParaRPr lang="de-DE" dirty="0"/>
        </a:p>
      </dgm:t>
    </dgm:pt>
    <dgm:pt modelId="{A1ECE89C-AFC2-4276-8FF5-0DB44F6D93D7}" type="parTrans" cxnId="{B1D41093-CDB6-4A52-BF2B-AE74146B6BFE}">
      <dgm:prSet/>
      <dgm:spPr/>
      <dgm:t>
        <a:bodyPr/>
        <a:lstStyle/>
        <a:p>
          <a:endParaRPr lang="de-DE"/>
        </a:p>
      </dgm:t>
    </dgm:pt>
    <dgm:pt modelId="{A63A713A-6B87-405F-881B-55436A1C711F}" type="sibTrans" cxnId="{B1D41093-CDB6-4A52-BF2B-AE74146B6BFE}">
      <dgm:prSet/>
      <dgm:spPr/>
      <dgm:t>
        <a:bodyPr/>
        <a:lstStyle/>
        <a:p>
          <a:endParaRPr lang="de-DE"/>
        </a:p>
      </dgm:t>
    </dgm:pt>
    <dgm:pt modelId="{D931E624-2906-491F-873A-570C6FA3869D}">
      <dgm:prSet phldrT="[Text]"/>
      <dgm:spPr/>
      <dgm:t>
        <a:bodyPr/>
        <a:lstStyle/>
        <a:p>
          <a:r>
            <a:rPr lang="de-DE" dirty="0" smtClean="0"/>
            <a:t>Gemeinschaftlicher PKW</a:t>
          </a:r>
          <a:endParaRPr lang="de-DE" dirty="0"/>
        </a:p>
      </dgm:t>
    </dgm:pt>
    <dgm:pt modelId="{AAEB53A7-C8A1-4122-8BDF-4ACD720EA085}" type="parTrans" cxnId="{B4E1ED7B-98E5-4798-B909-5F25AA6B80AE}">
      <dgm:prSet/>
      <dgm:spPr/>
      <dgm:t>
        <a:bodyPr/>
        <a:lstStyle/>
        <a:p>
          <a:endParaRPr lang="de-DE"/>
        </a:p>
      </dgm:t>
    </dgm:pt>
    <dgm:pt modelId="{D1D725B1-14E3-4F81-B411-DEE55FB9023D}" type="sibTrans" cxnId="{B4E1ED7B-98E5-4798-B909-5F25AA6B80AE}">
      <dgm:prSet/>
      <dgm:spPr/>
      <dgm:t>
        <a:bodyPr/>
        <a:lstStyle/>
        <a:p>
          <a:endParaRPr lang="de-DE"/>
        </a:p>
      </dgm:t>
    </dgm:pt>
    <dgm:pt modelId="{C19C8CCE-6A10-42A9-AF39-C981EBABCEC2}">
      <dgm:prSet phldrT="[Text]"/>
      <dgm:spPr/>
      <dgm:t>
        <a:bodyPr/>
        <a:lstStyle/>
        <a:p>
          <a:r>
            <a:rPr lang="de-DE" dirty="0" smtClean="0"/>
            <a:t>Positionierungssystem</a:t>
          </a:r>
          <a:endParaRPr lang="de-DE" dirty="0"/>
        </a:p>
      </dgm:t>
    </dgm:pt>
    <dgm:pt modelId="{78AC5F24-13AB-434A-A610-B2554A50AB71}" type="parTrans" cxnId="{B1FCAA35-762A-4170-A487-D0C5822CB25F}">
      <dgm:prSet/>
      <dgm:spPr/>
      <dgm:t>
        <a:bodyPr/>
        <a:lstStyle/>
        <a:p>
          <a:endParaRPr lang="de-DE"/>
        </a:p>
      </dgm:t>
    </dgm:pt>
    <dgm:pt modelId="{F3300FB3-BF0B-43B7-8B33-C09C723912CD}" type="sibTrans" cxnId="{B1FCAA35-762A-4170-A487-D0C5822CB25F}">
      <dgm:prSet/>
      <dgm:spPr/>
      <dgm:t>
        <a:bodyPr/>
        <a:lstStyle/>
        <a:p>
          <a:endParaRPr lang="de-DE"/>
        </a:p>
      </dgm:t>
    </dgm:pt>
    <dgm:pt modelId="{DDB58147-13BB-4C99-A56E-9B14C53719B4}">
      <dgm:prSet phldrT="[Text]"/>
      <dgm:spPr/>
      <dgm:t>
        <a:bodyPr/>
        <a:lstStyle/>
        <a:p>
          <a:r>
            <a:rPr lang="de-DE" dirty="0" smtClean="0"/>
            <a:t>Mobilitätsdatendienste</a:t>
          </a:r>
          <a:endParaRPr lang="de-DE" dirty="0"/>
        </a:p>
      </dgm:t>
    </dgm:pt>
    <dgm:pt modelId="{56F316DA-9DD8-498E-B53F-1A234DD5B1BE}" type="parTrans" cxnId="{9BBF6DE4-CE80-42D8-8AF0-2441D96419E4}">
      <dgm:prSet/>
      <dgm:spPr/>
      <dgm:t>
        <a:bodyPr/>
        <a:lstStyle/>
        <a:p>
          <a:endParaRPr lang="de-DE"/>
        </a:p>
      </dgm:t>
    </dgm:pt>
    <dgm:pt modelId="{C5D63906-1FBC-4F6D-9C1D-D6D7B613793F}" type="sibTrans" cxnId="{9BBF6DE4-CE80-42D8-8AF0-2441D96419E4}">
      <dgm:prSet/>
      <dgm:spPr/>
      <dgm:t>
        <a:bodyPr/>
        <a:lstStyle/>
        <a:p>
          <a:endParaRPr lang="de-DE"/>
        </a:p>
      </dgm:t>
    </dgm:pt>
    <dgm:pt modelId="{4F2125AC-2AF7-41E2-AA33-C0300DCED13E}">
      <dgm:prSet phldrT="[Text]"/>
      <dgm:spPr/>
      <dgm:t>
        <a:bodyPr/>
        <a:lstStyle/>
        <a:p>
          <a:r>
            <a:rPr lang="de-DE" dirty="0" smtClean="0"/>
            <a:t>Gemeinschaftlicher </a:t>
          </a:r>
          <a:r>
            <a:rPr lang="de-DE" dirty="0" err="1" smtClean="0"/>
            <a:t>Segway</a:t>
          </a:r>
          <a:endParaRPr lang="de-DE" dirty="0"/>
        </a:p>
      </dgm:t>
    </dgm:pt>
    <dgm:pt modelId="{4224AED9-A264-4541-8050-C20CAE2BF8E6}" type="parTrans" cxnId="{70598530-91E0-4F9A-B0FA-F6EFE5F5B700}">
      <dgm:prSet/>
      <dgm:spPr/>
      <dgm:t>
        <a:bodyPr/>
        <a:lstStyle/>
        <a:p>
          <a:endParaRPr lang="de-DE"/>
        </a:p>
      </dgm:t>
    </dgm:pt>
    <dgm:pt modelId="{481B8626-C61B-415A-9198-C51629E752FE}" type="sibTrans" cxnId="{70598530-91E0-4F9A-B0FA-F6EFE5F5B700}">
      <dgm:prSet/>
      <dgm:spPr/>
      <dgm:t>
        <a:bodyPr/>
        <a:lstStyle/>
        <a:p>
          <a:endParaRPr lang="de-DE"/>
        </a:p>
      </dgm:t>
    </dgm:pt>
    <dgm:pt modelId="{CB4F683F-2C5F-480E-BC7C-53BA87F5CB7F}">
      <dgm:prSet phldrT="[Text]"/>
      <dgm:spPr/>
      <dgm:t>
        <a:bodyPr/>
        <a:lstStyle/>
        <a:p>
          <a:r>
            <a:rPr lang="de-DE" dirty="0" smtClean="0"/>
            <a:t>Gemeinschaftliche </a:t>
          </a:r>
          <a:r>
            <a:rPr lang="de-DE" dirty="0" err="1" smtClean="0"/>
            <a:t>Mobiliätsdienste</a:t>
          </a:r>
          <a:endParaRPr lang="de-DE" dirty="0"/>
        </a:p>
      </dgm:t>
    </dgm:pt>
    <dgm:pt modelId="{ABA49358-B849-4A59-A86D-24A01680E39F}" type="parTrans" cxnId="{7AB5B4CD-EE40-4768-B75C-5286AEB84375}">
      <dgm:prSet/>
      <dgm:spPr/>
      <dgm:t>
        <a:bodyPr/>
        <a:lstStyle/>
        <a:p>
          <a:endParaRPr lang="de-DE"/>
        </a:p>
      </dgm:t>
    </dgm:pt>
    <dgm:pt modelId="{A664417C-A123-4E85-BFB9-2C58628B9491}" type="sibTrans" cxnId="{7AB5B4CD-EE40-4768-B75C-5286AEB84375}">
      <dgm:prSet/>
      <dgm:spPr/>
      <dgm:t>
        <a:bodyPr/>
        <a:lstStyle/>
        <a:p>
          <a:endParaRPr lang="de-DE"/>
        </a:p>
      </dgm:t>
    </dgm:pt>
    <dgm:pt modelId="{EAA74C9D-048E-47A7-91C6-8D0E808DB205}" type="pres">
      <dgm:prSet presAssocID="{8094B564-2873-43F2-843B-886B628C034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612D1C1-3AB2-456A-84A9-95FEA0F959B2}" type="pres">
      <dgm:prSet presAssocID="{8EB18292-F3F1-4C45-9D3A-11C2EF5DAB17}" presName="composite" presStyleCnt="0"/>
      <dgm:spPr/>
    </dgm:pt>
    <dgm:pt modelId="{BD110A96-3495-4C8A-BD5D-F7FBA18FCDBA}" type="pres">
      <dgm:prSet presAssocID="{8EB18292-F3F1-4C45-9D3A-11C2EF5DAB17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de-DE"/>
        </a:p>
      </dgm:t>
    </dgm:pt>
    <dgm:pt modelId="{6B8B0271-746C-4547-9826-806D0FCB32D0}" type="pres">
      <dgm:prSet presAssocID="{8EB18292-F3F1-4C45-9D3A-11C2EF5DAB17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3770B9D-B05E-4550-BB57-190B6864C5A2}" type="pres">
      <dgm:prSet presAssocID="{0CE81C8E-7C13-415A-800A-244BDA1210EC}" presName="spacing" presStyleCnt="0"/>
      <dgm:spPr/>
    </dgm:pt>
    <dgm:pt modelId="{F67F6664-A15F-49A5-B805-79E94DD34AA1}" type="pres">
      <dgm:prSet presAssocID="{DCA3C53F-5283-492B-B373-38CBE63C7BEF}" presName="composite" presStyleCnt="0"/>
      <dgm:spPr/>
    </dgm:pt>
    <dgm:pt modelId="{D74C6DE7-B26D-479A-BA51-096E0D29B26E}" type="pres">
      <dgm:prSet presAssocID="{DCA3C53F-5283-492B-B373-38CBE63C7BEF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de-DE"/>
        </a:p>
      </dgm:t>
    </dgm:pt>
    <dgm:pt modelId="{187AD95F-63C7-445E-B284-DBBC995E2BD5}" type="pres">
      <dgm:prSet presAssocID="{DCA3C53F-5283-492B-B373-38CBE63C7BE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4D1AD5-E84D-4971-BB77-9B0A6A54D98A}" type="pres">
      <dgm:prSet presAssocID="{87D23C33-5615-4577-8BB7-A5DAAC4F72E9}" presName="spacing" presStyleCnt="0"/>
      <dgm:spPr/>
    </dgm:pt>
    <dgm:pt modelId="{BD7B5CDE-E0B0-456B-B78C-DB8FB1DF9DF6}" type="pres">
      <dgm:prSet presAssocID="{658592B5-2E62-4E93-8F8E-6DCFA5E458E4}" presName="composite" presStyleCnt="0"/>
      <dgm:spPr/>
    </dgm:pt>
    <dgm:pt modelId="{2F9794EE-71CC-47D8-9194-EA0AABDE7938}" type="pres">
      <dgm:prSet presAssocID="{658592B5-2E62-4E93-8F8E-6DCFA5E458E4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de-DE"/>
        </a:p>
      </dgm:t>
    </dgm:pt>
    <dgm:pt modelId="{0B320CC0-67B7-48A8-AD6A-D777DE19BFED}" type="pres">
      <dgm:prSet presAssocID="{658592B5-2E62-4E93-8F8E-6DCFA5E458E4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055959-2A7A-46C6-BC35-52747379304C}" type="pres">
      <dgm:prSet presAssocID="{7D9E4BA0-C6BC-40B7-A649-E1A24E1F1403}" presName="spacing" presStyleCnt="0"/>
      <dgm:spPr/>
    </dgm:pt>
    <dgm:pt modelId="{EEDDE4A3-1A62-447A-933C-6D76407213C9}" type="pres">
      <dgm:prSet presAssocID="{58A7F68D-6778-4825-8C8D-0F9B987A6292}" presName="composite" presStyleCnt="0"/>
      <dgm:spPr/>
    </dgm:pt>
    <dgm:pt modelId="{2C364802-FA02-4CFB-BF0A-29736DA94733}" type="pres">
      <dgm:prSet presAssocID="{58A7F68D-6778-4825-8C8D-0F9B987A6292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de-DE"/>
        </a:p>
      </dgm:t>
    </dgm:pt>
    <dgm:pt modelId="{684F8BA7-9A2A-4AC5-B52E-0523422BD9A9}" type="pres">
      <dgm:prSet presAssocID="{58A7F68D-6778-4825-8C8D-0F9B987A6292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014CAE3-B446-4B57-8A43-5F7479899E31}" type="presOf" srcId="{7B053B1F-1E55-4E94-8B60-557A977E1868}" destId="{0B320CC0-67B7-48A8-AD6A-D777DE19BFED}" srcOrd="0" destOrd="2" presId="urn:microsoft.com/office/officeart/2005/8/layout/vList3"/>
    <dgm:cxn modelId="{3E8E75B9-5BD0-4915-8439-4EA442A5B5A7}" srcId="{8094B564-2873-43F2-843B-886B628C034A}" destId="{658592B5-2E62-4E93-8F8E-6DCFA5E458E4}" srcOrd="2" destOrd="0" parTransId="{97FDBF4A-2D8F-49D8-A4CB-3AB1F9FFDC05}" sibTransId="{7D9E4BA0-C6BC-40B7-A649-E1A24E1F1403}"/>
    <dgm:cxn modelId="{EBCA791E-9352-42B5-8037-B5C537D6DDD3}" type="presOf" srcId="{CB4F683F-2C5F-480E-BC7C-53BA87F5CB7F}" destId="{684F8BA7-9A2A-4AC5-B52E-0523422BD9A9}" srcOrd="0" destOrd="3" presId="urn:microsoft.com/office/officeart/2005/8/layout/vList3"/>
    <dgm:cxn modelId="{7AB5B4CD-EE40-4768-B75C-5286AEB84375}" srcId="{58A7F68D-6778-4825-8C8D-0F9B987A6292}" destId="{CB4F683F-2C5F-480E-BC7C-53BA87F5CB7F}" srcOrd="2" destOrd="0" parTransId="{ABA49358-B849-4A59-A86D-24A01680E39F}" sibTransId="{A664417C-A123-4E85-BFB9-2C58628B9491}"/>
    <dgm:cxn modelId="{3F924A38-8771-4D6A-A133-2346466B70E6}" type="presOf" srcId="{C19C8CCE-6A10-42A9-AF39-C981EBABCEC2}" destId="{6B8B0271-746C-4547-9826-806D0FCB32D0}" srcOrd="0" destOrd="3" presId="urn:microsoft.com/office/officeart/2005/8/layout/vList3"/>
    <dgm:cxn modelId="{9860CB08-5905-40BF-8A7A-AE4108EA6ACA}" type="presOf" srcId="{4BE1DDC2-F870-4A22-AACE-BBC6FEDE551E}" destId="{0B320CC0-67B7-48A8-AD6A-D777DE19BFED}" srcOrd="0" destOrd="1" presId="urn:microsoft.com/office/officeart/2005/8/layout/vList3"/>
    <dgm:cxn modelId="{B1D41093-CDB6-4A52-BF2B-AE74146B6BFE}" srcId="{8094B564-2873-43F2-843B-886B628C034A}" destId="{58A7F68D-6778-4825-8C8D-0F9B987A6292}" srcOrd="3" destOrd="0" parTransId="{A1ECE89C-AFC2-4276-8FF5-0DB44F6D93D7}" sibTransId="{A63A713A-6B87-405F-881B-55436A1C711F}"/>
    <dgm:cxn modelId="{4D69919A-C44F-41C1-B899-E7045FF4313D}" srcId="{8EB18292-F3F1-4C45-9D3A-11C2EF5DAB17}" destId="{DFB6A049-9D6B-4BAB-B241-87D64B7E5F0F}" srcOrd="0" destOrd="0" parTransId="{B5BF06A8-B45D-444E-A50B-969646D8483B}" sibTransId="{46BDEA4C-0288-4531-BA18-B36129795D2C}"/>
    <dgm:cxn modelId="{DD4D0FF6-BFB9-4741-919D-D3E5C2DBC2F3}" srcId="{658592B5-2E62-4E93-8F8E-6DCFA5E458E4}" destId="{7B053B1F-1E55-4E94-8B60-557A977E1868}" srcOrd="1" destOrd="0" parTransId="{55B3629B-7AD5-4074-8E3E-6D95C4CC6AEE}" sibTransId="{AB952C24-A298-4941-91B2-29DD83C7DD68}"/>
    <dgm:cxn modelId="{FE86FEB0-5AFD-41FB-BC3A-A30083D09D86}" type="presOf" srcId="{D931E624-2906-491F-873A-570C6FA3869D}" destId="{684F8BA7-9A2A-4AC5-B52E-0523422BD9A9}" srcOrd="0" destOrd="1" presId="urn:microsoft.com/office/officeart/2005/8/layout/vList3"/>
    <dgm:cxn modelId="{70598530-91E0-4F9A-B0FA-F6EFE5F5B700}" srcId="{58A7F68D-6778-4825-8C8D-0F9B987A6292}" destId="{4F2125AC-2AF7-41E2-AA33-C0300DCED13E}" srcOrd="1" destOrd="0" parTransId="{4224AED9-A264-4541-8050-C20CAE2BF8E6}" sibTransId="{481B8626-C61B-415A-9198-C51629E752FE}"/>
    <dgm:cxn modelId="{B727E196-F8C3-408A-A1AA-F2C9DA807F52}" srcId="{DCA3C53F-5283-492B-B373-38CBE63C7BEF}" destId="{0BFD5D8C-5679-453E-AEDB-BC9C90943C9B}" srcOrd="0" destOrd="0" parTransId="{EE84FC49-C06E-4A2D-A5BC-8783DCA755BA}" sibTransId="{0813B026-58EC-493E-9174-AF72AF5C25BD}"/>
    <dgm:cxn modelId="{2AB74696-EAC0-419E-BC2E-14B5571FCD92}" srcId="{8094B564-2873-43F2-843B-886B628C034A}" destId="{DCA3C53F-5283-492B-B373-38CBE63C7BEF}" srcOrd="1" destOrd="0" parTransId="{C946BC6A-90DE-4B32-BE06-B52384B866DE}" sibTransId="{87D23C33-5615-4577-8BB7-A5DAAC4F72E9}"/>
    <dgm:cxn modelId="{D114665A-F511-4597-8E80-B132BF99323D}" type="presOf" srcId="{DDB58147-13BB-4C99-A56E-9B14C53719B4}" destId="{0B320CC0-67B7-48A8-AD6A-D777DE19BFED}" srcOrd="0" destOrd="3" presId="urn:microsoft.com/office/officeart/2005/8/layout/vList3"/>
    <dgm:cxn modelId="{CB1B2A9F-C382-4535-9B29-C861B4095D56}" srcId="{658592B5-2E62-4E93-8F8E-6DCFA5E458E4}" destId="{4BE1DDC2-F870-4A22-AACE-BBC6FEDE551E}" srcOrd="0" destOrd="0" parTransId="{F7830132-CB84-4B83-94EB-42D31766AC8C}" sibTransId="{25D29D83-337F-45DA-B022-AD4FBDAED5AC}"/>
    <dgm:cxn modelId="{5DAF190B-127D-4CD7-9DA1-A186FD9DEAB9}" type="presOf" srcId="{7244C067-2600-427C-82CD-D48E5189D56D}" destId="{187AD95F-63C7-445E-B284-DBBC995E2BD5}" srcOrd="0" destOrd="2" presId="urn:microsoft.com/office/officeart/2005/8/layout/vList3"/>
    <dgm:cxn modelId="{00B40A8F-DA55-45B1-B1E9-B8A263D5546D}" type="presOf" srcId="{8094B564-2873-43F2-843B-886B628C034A}" destId="{EAA74C9D-048E-47A7-91C6-8D0E808DB205}" srcOrd="0" destOrd="0" presId="urn:microsoft.com/office/officeart/2005/8/layout/vList3"/>
    <dgm:cxn modelId="{FF68F9E1-CD1C-475E-BAFC-D9871B52AB08}" type="presOf" srcId="{4F2125AC-2AF7-41E2-AA33-C0300DCED13E}" destId="{684F8BA7-9A2A-4AC5-B52E-0523422BD9A9}" srcOrd="0" destOrd="2" presId="urn:microsoft.com/office/officeart/2005/8/layout/vList3"/>
    <dgm:cxn modelId="{C7E5DFF1-0699-426D-A562-B690B52F3D5E}" type="presOf" srcId="{658592B5-2E62-4E93-8F8E-6DCFA5E458E4}" destId="{0B320CC0-67B7-48A8-AD6A-D777DE19BFED}" srcOrd="0" destOrd="0" presId="urn:microsoft.com/office/officeart/2005/8/layout/vList3"/>
    <dgm:cxn modelId="{71089AC6-7380-4859-8794-9274BB57F97E}" type="presOf" srcId="{DFB6A049-9D6B-4BAB-B241-87D64B7E5F0F}" destId="{6B8B0271-746C-4547-9826-806D0FCB32D0}" srcOrd="0" destOrd="1" presId="urn:microsoft.com/office/officeart/2005/8/layout/vList3"/>
    <dgm:cxn modelId="{6DDEB767-8924-468C-9B0A-09AC3773F4EA}" type="presOf" srcId="{8EB18292-F3F1-4C45-9D3A-11C2EF5DAB17}" destId="{6B8B0271-746C-4547-9826-806D0FCB32D0}" srcOrd="0" destOrd="0" presId="urn:microsoft.com/office/officeart/2005/8/layout/vList3"/>
    <dgm:cxn modelId="{F59DD30E-EFE2-43F2-BAAA-76A6CD4F8B85}" srcId="{8094B564-2873-43F2-843B-886B628C034A}" destId="{8EB18292-F3F1-4C45-9D3A-11C2EF5DAB17}" srcOrd="0" destOrd="0" parTransId="{AC73B695-8948-4F44-A1B3-324A419458D0}" sibTransId="{0CE81C8E-7C13-415A-800A-244BDA1210EC}"/>
    <dgm:cxn modelId="{B4E1ED7B-98E5-4798-B909-5F25AA6B80AE}" srcId="{58A7F68D-6778-4825-8C8D-0F9B987A6292}" destId="{D931E624-2906-491F-873A-570C6FA3869D}" srcOrd="0" destOrd="0" parTransId="{AAEB53A7-C8A1-4122-8BDF-4ACD720EA085}" sibTransId="{D1D725B1-14E3-4F81-B411-DEE55FB9023D}"/>
    <dgm:cxn modelId="{10E41210-AE19-4F80-B704-A8C3331270B9}" type="presOf" srcId="{0BFD5D8C-5679-453E-AEDB-BC9C90943C9B}" destId="{187AD95F-63C7-445E-B284-DBBC995E2BD5}" srcOrd="0" destOrd="1" presId="urn:microsoft.com/office/officeart/2005/8/layout/vList3"/>
    <dgm:cxn modelId="{80680EF2-3603-45A5-B2DF-99F8E3929CB4}" type="presOf" srcId="{DCA3C53F-5283-492B-B373-38CBE63C7BEF}" destId="{187AD95F-63C7-445E-B284-DBBC995E2BD5}" srcOrd="0" destOrd="0" presId="urn:microsoft.com/office/officeart/2005/8/layout/vList3"/>
    <dgm:cxn modelId="{A51A6466-B1FF-488C-98E3-5B0348734BE3}" type="presOf" srcId="{58A7F68D-6778-4825-8C8D-0F9B987A6292}" destId="{684F8BA7-9A2A-4AC5-B52E-0523422BD9A9}" srcOrd="0" destOrd="0" presId="urn:microsoft.com/office/officeart/2005/8/layout/vList3"/>
    <dgm:cxn modelId="{9BBF6DE4-CE80-42D8-8AF0-2441D96419E4}" srcId="{658592B5-2E62-4E93-8F8E-6DCFA5E458E4}" destId="{DDB58147-13BB-4C99-A56E-9B14C53719B4}" srcOrd="2" destOrd="0" parTransId="{56F316DA-9DD8-498E-B53F-1A234DD5B1BE}" sibTransId="{C5D63906-1FBC-4F6D-9C1D-D6D7B613793F}"/>
    <dgm:cxn modelId="{C6E95231-5022-466F-B0E4-821AAD53BDA8}" srcId="{8EB18292-F3F1-4C45-9D3A-11C2EF5DAB17}" destId="{F1F04B44-54CD-49D0-977E-94754B21697A}" srcOrd="1" destOrd="0" parTransId="{23666EA6-75EA-4ACA-AC8B-FEDDA14B6722}" sibTransId="{C7C1968D-0D68-4999-9871-63A16321CC46}"/>
    <dgm:cxn modelId="{B1FCAA35-762A-4170-A487-D0C5822CB25F}" srcId="{8EB18292-F3F1-4C45-9D3A-11C2EF5DAB17}" destId="{C19C8CCE-6A10-42A9-AF39-C981EBABCEC2}" srcOrd="2" destOrd="0" parTransId="{78AC5F24-13AB-434A-A610-B2554A50AB71}" sibTransId="{F3300FB3-BF0B-43B7-8B33-C09C723912CD}"/>
    <dgm:cxn modelId="{4848BED7-78AD-46C8-BC9C-4624A4F459A0}" srcId="{DCA3C53F-5283-492B-B373-38CBE63C7BEF}" destId="{7244C067-2600-427C-82CD-D48E5189D56D}" srcOrd="1" destOrd="0" parTransId="{FDED08E1-97FE-4A40-87F9-E3779DA2DF22}" sibTransId="{3F795E27-0EB6-4075-9842-2D0ECED7A435}"/>
    <dgm:cxn modelId="{67E9EF9F-E8A7-49BF-94A3-CB25B71C0792}" type="presOf" srcId="{F1F04B44-54CD-49D0-977E-94754B21697A}" destId="{6B8B0271-746C-4547-9826-806D0FCB32D0}" srcOrd="0" destOrd="2" presId="urn:microsoft.com/office/officeart/2005/8/layout/vList3"/>
    <dgm:cxn modelId="{E5C5E2E1-8AF6-4028-A037-70188C0360B8}" type="presParOf" srcId="{EAA74C9D-048E-47A7-91C6-8D0E808DB205}" destId="{A612D1C1-3AB2-456A-84A9-95FEA0F959B2}" srcOrd="0" destOrd="0" presId="urn:microsoft.com/office/officeart/2005/8/layout/vList3"/>
    <dgm:cxn modelId="{8293897D-61B7-4AFC-9B42-A87043F88D5D}" type="presParOf" srcId="{A612D1C1-3AB2-456A-84A9-95FEA0F959B2}" destId="{BD110A96-3495-4C8A-BD5D-F7FBA18FCDBA}" srcOrd="0" destOrd="0" presId="urn:microsoft.com/office/officeart/2005/8/layout/vList3"/>
    <dgm:cxn modelId="{366E4A36-2447-4332-AF38-51F5042EC82F}" type="presParOf" srcId="{A612D1C1-3AB2-456A-84A9-95FEA0F959B2}" destId="{6B8B0271-746C-4547-9826-806D0FCB32D0}" srcOrd="1" destOrd="0" presId="urn:microsoft.com/office/officeart/2005/8/layout/vList3"/>
    <dgm:cxn modelId="{A1C4C301-4701-4452-A667-376EF6695936}" type="presParOf" srcId="{EAA74C9D-048E-47A7-91C6-8D0E808DB205}" destId="{83770B9D-B05E-4550-BB57-190B6864C5A2}" srcOrd="1" destOrd="0" presId="urn:microsoft.com/office/officeart/2005/8/layout/vList3"/>
    <dgm:cxn modelId="{B61A804F-2181-499A-854B-4DA9F369374F}" type="presParOf" srcId="{EAA74C9D-048E-47A7-91C6-8D0E808DB205}" destId="{F67F6664-A15F-49A5-B805-79E94DD34AA1}" srcOrd="2" destOrd="0" presId="urn:microsoft.com/office/officeart/2005/8/layout/vList3"/>
    <dgm:cxn modelId="{CF9D9D70-62E7-4297-8178-3CAD966DFC80}" type="presParOf" srcId="{F67F6664-A15F-49A5-B805-79E94DD34AA1}" destId="{D74C6DE7-B26D-479A-BA51-096E0D29B26E}" srcOrd="0" destOrd="0" presId="urn:microsoft.com/office/officeart/2005/8/layout/vList3"/>
    <dgm:cxn modelId="{ED65038B-371A-421B-9AB4-075D32ED187B}" type="presParOf" srcId="{F67F6664-A15F-49A5-B805-79E94DD34AA1}" destId="{187AD95F-63C7-445E-B284-DBBC995E2BD5}" srcOrd="1" destOrd="0" presId="urn:microsoft.com/office/officeart/2005/8/layout/vList3"/>
    <dgm:cxn modelId="{7B63E357-7A15-4E7E-A60E-9F39334494D9}" type="presParOf" srcId="{EAA74C9D-048E-47A7-91C6-8D0E808DB205}" destId="{5A4D1AD5-E84D-4971-BB77-9B0A6A54D98A}" srcOrd="3" destOrd="0" presId="urn:microsoft.com/office/officeart/2005/8/layout/vList3"/>
    <dgm:cxn modelId="{55F8E45B-DC89-450A-928C-59DD7DB81117}" type="presParOf" srcId="{EAA74C9D-048E-47A7-91C6-8D0E808DB205}" destId="{BD7B5CDE-E0B0-456B-B78C-DB8FB1DF9DF6}" srcOrd="4" destOrd="0" presId="urn:microsoft.com/office/officeart/2005/8/layout/vList3"/>
    <dgm:cxn modelId="{4D22A05B-CFC0-41E1-9BFD-33DD99B73D5D}" type="presParOf" srcId="{BD7B5CDE-E0B0-456B-B78C-DB8FB1DF9DF6}" destId="{2F9794EE-71CC-47D8-9194-EA0AABDE7938}" srcOrd="0" destOrd="0" presId="urn:microsoft.com/office/officeart/2005/8/layout/vList3"/>
    <dgm:cxn modelId="{2958C626-9D33-4F7F-B034-F12DF8C08D9D}" type="presParOf" srcId="{BD7B5CDE-E0B0-456B-B78C-DB8FB1DF9DF6}" destId="{0B320CC0-67B7-48A8-AD6A-D777DE19BFED}" srcOrd="1" destOrd="0" presId="urn:microsoft.com/office/officeart/2005/8/layout/vList3"/>
    <dgm:cxn modelId="{BC3B2BB1-AC4C-4FED-A284-D7C45DE628C8}" type="presParOf" srcId="{EAA74C9D-048E-47A7-91C6-8D0E808DB205}" destId="{B1055959-2A7A-46C6-BC35-52747379304C}" srcOrd="5" destOrd="0" presId="urn:microsoft.com/office/officeart/2005/8/layout/vList3"/>
    <dgm:cxn modelId="{53AEAA56-55E3-417F-A17B-0F03B4CDD50B}" type="presParOf" srcId="{EAA74C9D-048E-47A7-91C6-8D0E808DB205}" destId="{EEDDE4A3-1A62-447A-933C-6D76407213C9}" srcOrd="6" destOrd="0" presId="urn:microsoft.com/office/officeart/2005/8/layout/vList3"/>
    <dgm:cxn modelId="{4191B8DB-0FFA-40BE-BBEE-85E1242DD6DB}" type="presParOf" srcId="{EEDDE4A3-1A62-447A-933C-6D76407213C9}" destId="{2C364802-FA02-4CFB-BF0A-29736DA94733}" srcOrd="0" destOrd="0" presId="urn:microsoft.com/office/officeart/2005/8/layout/vList3"/>
    <dgm:cxn modelId="{E92F3411-36D6-4574-A7DB-6F54220C8573}" type="presParOf" srcId="{EEDDE4A3-1A62-447A-933C-6D76407213C9}" destId="{684F8BA7-9A2A-4AC5-B52E-0523422BD9A9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391B0-4CF2-4087-894D-F7DFA3BB8B96}" type="doc">
      <dgm:prSet loTypeId="urn:microsoft.com/office/officeart/2005/8/layout/hierarchy4" loCatId="relationship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de-DE"/>
        </a:p>
      </dgm:t>
    </dgm:pt>
    <dgm:pt modelId="{85EB45F0-DDBD-48D6-97BC-9F2A0CB01479}">
      <dgm:prSet phldrT="[Text]"/>
      <dgm:spPr/>
      <dgm:t>
        <a:bodyPr/>
        <a:lstStyle/>
        <a:p>
          <a:r>
            <a:rPr lang="de-DE" dirty="0" smtClean="0"/>
            <a:t>Kompakt</a:t>
          </a:r>
          <a:endParaRPr lang="de-DE" dirty="0"/>
        </a:p>
      </dgm:t>
    </dgm:pt>
    <dgm:pt modelId="{423A925A-EF5A-40A9-B829-E94B3EEC1FD9}" type="parTrans" cxnId="{0C0B9C23-F99B-4CC8-8254-3E6082757DCF}">
      <dgm:prSet/>
      <dgm:spPr/>
      <dgm:t>
        <a:bodyPr/>
        <a:lstStyle/>
        <a:p>
          <a:endParaRPr lang="de-DE"/>
        </a:p>
      </dgm:t>
    </dgm:pt>
    <dgm:pt modelId="{9E4B0DB2-D12A-4C0F-B93C-06CD12B4059C}" type="sibTrans" cxnId="{0C0B9C23-F99B-4CC8-8254-3E6082757DCF}">
      <dgm:prSet/>
      <dgm:spPr/>
      <dgm:t>
        <a:bodyPr/>
        <a:lstStyle/>
        <a:p>
          <a:endParaRPr lang="de-DE"/>
        </a:p>
      </dgm:t>
    </dgm:pt>
    <dgm:pt modelId="{E48EA7C2-779D-43C0-94FB-58274255D0A6}">
      <dgm:prSet phldrT="[Text]"/>
      <dgm:spPr/>
      <dgm:t>
        <a:bodyPr/>
        <a:lstStyle/>
        <a:p>
          <a:r>
            <a:rPr lang="de-DE" dirty="0" smtClean="0"/>
            <a:t>Integriert</a:t>
          </a:r>
          <a:endParaRPr lang="de-DE" dirty="0"/>
        </a:p>
      </dgm:t>
    </dgm:pt>
    <dgm:pt modelId="{7CCB2383-F1C7-453C-86D7-ED8A7BF91BBB}" type="parTrans" cxnId="{FAFE9579-701D-442F-A047-647E63593959}">
      <dgm:prSet/>
      <dgm:spPr/>
      <dgm:t>
        <a:bodyPr/>
        <a:lstStyle/>
        <a:p>
          <a:endParaRPr lang="de-DE"/>
        </a:p>
      </dgm:t>
    </dgm:pt>
    <dgm:pt modelId="{58FBE7F1-6DCC-4C01-AF28-3857AD720127}" type="sibTrans" cxnId="{FAFE9579-701D-442F-A047-647E63593959}">
      <dgm:prSet/>
      <dgm:spPr/>
      <dgm:t>
        <a:bodyPr/>
        <a:lstStyle/>
        <a:p>
          <a:endParaRPr lang="de-DE"/>
        </a:p>
      </dgm:t>
    </dgm:pt>
    <dgm:pt modelId="{8BEB058D-77F0-4070-8611-CD218854D555}">
      <dgm:prSet phldrT="[Text]"/>
      <dgm:spPr/>
      <dgm:t>
        <a:bodyPr/>
        <a:lstStyle/>
        <a:p>
          <a:r>
            <a:rPr lang="de-DE" dirty="0" smtClean="0"/>
            <a:t>Kostengünstig</a:t>
          </a:r>
          <a:endParaRPr lang="de-DE" dirty="0"/>
        </a:p>
      </dgm:t>
    </dgm:pt>
    <dgm:pt modelId="{6D84F92E-E922-4F6B-BC4A-A846A73E1174}" type="parTrans" cxnId="{0F10B732-98C1-4322-B940-2BB165E8131D}">
      <dgm:prSet/>
      <dgm:spPr/>
      <dgm:t>
        <a:bodyPr/>
        <a:lstStyle/>
        <a:p>
          <a:endParaRPr lang="de-DE"/>
        </a:p>
      </dgm:t>
    </dgm:pt>
    <dgm:pt modelId="{6C35B6EB-D4CA-4742-BC53-6AC4F64CC498}" type="sibTrans" cxnId="{0F10B732-98C1-4322-B940-2BB165E8131D}">
      <dgm:prSet/>
      <dgm:spPr/>
      <dgm:t>
        <a:bodyPr/>
        <a:lstStyle/>
        <a:p>
          <a:endParaRPr lang="de-DE"/>
        </a:p>
      </dgm:t>
    </dgm:pt>
    <dgm:pt modelId="{F1C855F7-0F2A-4430-B500-69B2C3456BB6}" type="pres">
      <dgm:prSet presAssocID="{167391B0-4CF2-4087-894D-F7DFA3BB8B9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32DF3E2C-B582-49FF-BDEB-3124FD9268B3}" type="pres">
      <dgm:prSet presAssocID="{85EB45F0-DDBD-48D6-97BC-9F2A0CB01479}" presName="vertOne" presStyleCnt="0"/>
      <dgm:spPr/>
      <dgm:t>
        <a:bodyPr/>
        <a:lstStyle/>
        <a:p>
          <a:endParaRPr lang="de-DE"/>
        </a:p>
      </dgm:t>
    </dgm:pt>
    <dgm:pt modelId="{63E36EAC-6D7E-4EE1-9D4C-1AE6A9F0F244}" type="pres">
      <dgm:prSet presAssocID="{85EB45F0-DDBD-48D6-97BC-9F2A0CB01479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00B9D55-EE68-4474-8374-CE9C032FB40B}" type="pres">
      <dgm:prSet presAssocID="{85EB45F0-DDBD-48D6-97BC-9F2A0CB01479}" presName="horzOne" presStyleCnt="0"/>
      <dgm:spPr/>
      <dgm:t>
        <a:bodyPr/>
        <a:lstStyle/>
        <a:p>
          <a:endParaRPr lang="de-DE"/>
        </a:p>
      </dgm:t>
    </dgm:pt>
    <dgm:pt modelId="{DBF9F694-658C-4B63-B5CD-FF9A0530D171}" type="pres">
      <dgm:prSet presAssocID="{9E4B0DB2-D12A-4C0F-B93C-06CD12B4059C}" presName="sibSpaceOne" presStyleCnt="0"/>
      <dgm:spPr/>
      <dgm:t>
        <a:bodyPr/>
        <a:lstStyle/>
        <a:p>
          <a:endParaRPr lang="de-DE"/>
        </a:p>
      </dgm:t>
    </dgm:pt>
    <dgm:pt modelId="{07C92EB8-4298-419E-96B4-2D74781E961D}" type="pres">
      <dgm:prSet presAssocID="{E48EA7C2-779D-43C0-94FB-58274255D0A6}" presName="vertOne" presStyleCnt="0"/>
      <dgm:spPr/>
      <dgm:t>
        <a:bodyPr/>
        <a:lstStyle/>
        <a:p>
          <a:endParaRPr lang="de-DE"/>
        </a:p>
      </dgm:t>
    </dgm:pt>
    <dgm:pt modelId="{BD104258-B837-4EC6-B158-9C0B545D0FE6}" type="pres">
      <dgm:prSet presAssocID="{E48EA7C2-779D-43C0-94FB-58274255D0A6}" presName="txOne" presStyleLbl="node0" presStyleIdx="1" presStyleCnt="3" custLinFactNeighborX="-81" custLinFactNeighborY="3153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89DA9CC-20AD-4E11-8CDA-223AAC82515E}" type="pres">
      <dgm:prSet presAssocID="{E48EA7C2-779D-43C0-94FB-58274255D0A6}" presName="horzOne" presStyleCnt="0"/>
      <dgm:spPr/>
      <dgm:t>
        <a:bodyPr/>
        <a:lstStyle/>
        <a:p>
          <a:endParaRPr lang="de-DE"/>
        </a:p>
      </dgm:t>
    </dgm:pt>
    <dgm:pt modelId="{3B991EAC-99FC-47CC-B8A2-621449958344}" type="pres">
      <dgm:prSet presAssocID="{58FBE7F1-6DCC-4C01-AF28-3857AD720127}" presName="sibSpaceOne" presStyleCnt="0"/>
      <dgm:spPr/>
      <dgm:t>
        <a:bodyPr/>
        <a:lstStyle/>
        <a:p>
          <a:endParaRPr lang="de-DE"/>
        </a:p>
      </dgm:t>
    </dgm:pt>
    <dgm:pt modelId="{C1175FE1-DFF2-4885-981F-87A438D6DBB7}" type="pres">
      <dgm:prSet presAssocID="{8BEB058D-77F0-4070-8611-CD218854D555}" presName="vertOne" presStyleCnt="0"/>
      <dgm:spPr/>
      <dgm:t>
        <a:bodyPr/>
        <a:lstStyle/>
        <a:p>
          <a:endParaRPr lang="de-DE"/>
        </a:p>
      </dgm:t>
    </dgm:pt>
    <dgm:pt modelId="{6C27E051-9EBC-4C0A-B040-5C57B2A599E7}" type="pres">
      <dgm:prSet presAssocID="{8BEB058D-77F0-4070-8611-CD218854D555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833B72A-9FD2-4C39-9F1D-D13F1057BA41}" type="pres">
      <dgm:prSet presAssocID="{8BEB058D-77F0-4070-8611-CD218854D555}" presName="horzOne" presStyleCnt="0"/>
      <dgm:spPr/>
      <dgm:t>
        <a:bodyPr/>
        <a:lstStyle/>
        <a:p>
          <a:endParaRPr lang="de-DE"/>
        </a:p>
      </dgm:t>
    </dgm:pt>
  </dgm:ptLst>
  <dgm:cxnLst>
    <dgm:cxn modelId="{FAFE9579-701D-442F-A047-647E63593959}" srcId="{167391B0-4CF2-4087-894D-F7DFA3BB8B96}" destId="{E48EA7C2-779D-43C0-94FB-58274255D0A6}" srcOrd="1" destOrd="0" parTransId="{7CCB2383-F1C7-453C-86D7-ED8A7BF91BBB}" sibTransId="{58FBE7F1-6DCC-4C01-AF28-3857AD720127}"/>
    <dgm:cxn modelId="{3081EE02-E6F3-49EB-8E3F-A3A9B149EE50}" type="presOf" srcId="{8BEB058D-77F0-4070-8611-CD218854D555}" destId="{6C27E051-9EBC-4C0A-B040-5C57B2A599E7}" srcOrd="0" destOrd="0" presId="urn:microsoft.com/office/officeart/2005/8/layout/hierarchy4"/>
    <dgm:cxn modelId="{318E87ED-07F9-435B-8817-45EB3B7C80B2}" type="presOf" srcId="{167391B0-4CF2-4087-894D-F7DFA3BB8B96}" destId="{F1C855F7-0F2A-4430-B500-69B2C3456BB6}" srcOrd="0" destOrd="0" presId="urn:microsoft.com/office/officeart/2005/8/layout/hierarchy4"/>
    <dgm:cxn modelId="{0C0B9C23-F99B-4CC8-8254-3E6082757DCF}" srcId="{167391B0-4CF2-4087-894D-F7DFA3BB8B96}" destId="{85EB45F0-DDBD-48D6-97BC-9F2A0CB01479}" srcOrd="0" destOrd="0" parTransId="{423A925A-EF5A-40A9-B829-E94B3EEC1FD9}" sibTransId="{9E4B0DB2-D12A-4C0F-B93C-06CD12B4059C}"/>
    <dgm:cxn modelId="{0F10B732-98C1-4322-B940-2BB165E8131D}" srcId="{167391B0-4CF2-4087-894D-F7DFA3BB8B96}" destId="{8BEB058D-77F0-4070-8611-CD218854D555}" srcOrd="2" destOrd="0" parTransId="{6D84F92E-E922-4F6B-BC4A-A846A73E1174}" sibTransId="{6C35B6EB-D4CA-4742-BC53-6AC4F64CC498}"/>
    <dgm:cxn modelId="{2B151C07-05FE-4F8B-9512-64626D13BAB7}" type="presOf" srcId="{E48EA7C2-779D-43C0-94FB-58274255D0A6}" destId="{BD104258-B837-4EC6-B158-9C0B545D0FE6}" srcOrd="0" destOrd="0" presId="urn:microsoft.com/office/officeart/2005/8/layout/hierarchy4"/>
    <dgm:cxn modelId="{D3F3CA26-71FB-4429-9A52-48F1FE083614}" type="presOf" srcId="{85EB45F0-DDBD-48D6-97BC-9F2A0CB01479}" destId="{63E36EAC-6D7E-4EE1-9D4C-1AE6A9F0F244}" srcOrd="0" destOrd="0" presId="urn:microsoft.com/office/officeart/2005/8/layout/hierarchy4"/>
    <dgm:cxn modelId="{6326EC18-09E6-48E7-B3E4-D84277F657F8}" type="presParOf" srcId="{F1C855F7-0F2A-4430-B500-69B2C3456BB6}" destId="{32DF3E2C-B582-49FF-BDEB-3124FD9268B3}" srcOrd="0" destOrd="0" presId="urn:microsoft.com/office/officeart/2005/8/layout/hierarchy4"/>
    <dgm:cxn modelId="{12954DD1-05E2-49FF-A9D0-2CE057603D42}" type="presParOf" srcId="{32DF3E2C-B582-49FF-BDEB-3124FD9268B3}" destId="{63E36EAC-6D7E-4EE1-9D4C-1AE6A9F0F244}" srcOrd="0" destOrd="0" presId="urn:microsoft.com/office/officeart/2005/8/layout/hierarchy4"/>
    <dgm:cxn modelId="{39D153E7-518D-49AC-BD49-0F18664D371C}" type="presParOf" srcId="{32DF3E2C-B582-49FF-BDEB-3124FD9268B3}" destId="{700B9D55-EE68-4474-8374-CE9C032FB40B}" srcOrd="1" destOrd="0" presId="urn:microsoft.com/office/officeart/2005/8/layout/hierarchy4"/>
    <dgm:cxn modelId="{6B141973-3051-4FE2-B75A-611EB0D10006}" type="presParOf" srcId="{F1C855F7-0F2A-4430-B500-69B2C3456BB6}" destId="{DBF9F694-658C-4B63-B5CD-FF9A0530D171}" srcOrd="1" destOrd="0" presId="urn:microsoft.com/office/officeart/2005/8/layout/hierarchy4"/>
    <dgm:cxn modelId="{397EFAC6-5405-4E54-9BEE-E4433160430F}" type="presParOf" srcId="{F1C855F7-0F2A-4430-B500-69B2C3456BB6}" destId="{07C92EB8-4298-419E-96B4-2D74781E961D}" srcOrd="2" destOrd="0" presId="urn:microsoft.com/office/officeart/2005/8/layout/hierarchy4"/>
    <dgm:cxn modelId="{7C461BF8-CCD2-46C2-93C5-4D3454372356}" type="presParOf" srcId="{07C92EB8-4298-419E-96B4-2D74781E961D}" destId="{BD104258-B837-4EC6-B158-9C0B545D0FE6}" srcOrd="0" destOrd="0" presId="urn:microsoft.com/office/officeart/2005/8/layout/hierarchy4"/>
    <dgm:cxn modelId="{D3B4C52D-A840-4C63-BC07-EB1D7CCA8767}" type="presParOf" srcId="{07C92EB8-4298-419E-96B4-2D74781E961D}" destId="{289DA9CC-20AD-4E11-8CDA-223AAC82515E}" srcOrd="1" destOrd="0" presId="urn:microsoft.com/office/officeart/2005/8/layout/hierarchy4"/>
    <dgm:cxn modelId="{44447298-2E21-4202-B1C0-47FB20111B6F}" type="presParOf" srcId="{F1C855F7-0F2A-4430-B500-69B2C3456BB6}" destId="{3B991EAC-99FC-47CC-B8A2-621449958344}" srcOrd="3" destOrd="0" presId="urn:microsoft.com/office/officeart/2005/8/layout/hierarchy4"/>
    <dgm:cxn modelId="{CBA67A71-80B6-48AA-ADEC-D8AF441D0AC9}" type="presParOf" srcId="{F1C855F7-0F2A-4430-B500-69B2C3456BB6}" destId="{C1175FE1-DFF2-4885-981F-87A438D6DBB7}" srcOrd="4" destOrd="0" presId="urn:microsoft.com/office/officeart/2005/8/layout/hierarchy4"/>
    <dgm:cxn modelId="{21B4C423-3B9B-4444-83C2-2DCACD784D31}" type="presParOf" srcId="{C1175FE1-DFF2-4885-981F-87A438D6DBB7}" destId="{6C27E051-9EBC-4C0A-B040-5C57B2A599E7}" srcOrd="0" destOrd="0" presId="urn:microsoft.com/office/officeart/2005/8/layout/hierarchy4"/>
    <dgm:cxn modelId="{84F3222A-01F8-4B1A-A1EC-CE6FE322AE7E}" type="presParOf" srcId="{C1175FE1-DFF2-4885-981F-87A438D6DBB7}" destId="{3833B72A-9FD2-4C39-9F1D-D13F1057BA4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B0271-746C-4547-9826-806D0FCB32D0}">
      <dsp:nvSpPr>
        <dsp:cNvPr id="0" name=""/>
        <dsp:cNvSpPr/>
      </dsp:nvSpPr>
      <dsp:spPr>
        <a:xfrm rot="10800000">
          <a:off x="1633974" y="761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Fahrzeuge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On Board Unit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Induktives Ladetechnologie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Positionierungssystem</a:t>
          </a:r>
          <a:endParaRPr lang="de-DE" sz="1200" kern="1200" dirty="0"/>
        </a:p>
      </dsp:txBody>
      <dsp:txXfrm rot="10800000">
        <a:off x="1890554" y="761"/>
        <a:ext cx="5211881" cy="1026320"/>
      </dsp:txXfrm>
    </dsp:sp>
    <dsp:sp modelId="{BD110A96-3495-4C8A-BD5D-F7FBA18FCDBA}">
      <dsp:nvSpPr>
        <dsp:cNvPr id="0" name=""/>
        <dsp:cNvSpPr/>
      </dsp:nvSpPr>
      <dsp:spPr>
        <a:xfrm>
          <a:off x="1120814" y="761"/>
          <a:ext cx="1026320" cy="102632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7AD95F-63C7-445E-B284-DBBC995E2BD5}">
      <dsp:nvSpPr>
        <dsp:cNvPr id="0" name=""/>
        <dsp:cNvSpPr/>
      </dsp:nvSpPr>
      <dsp:spPr>
        <a:xfrm rot="10800000">
          <a:off x="1633974" y="1333445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211141"/>
                <a:satOff val="-27410"/>
                <a:lumOff val="1377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211141"/>
                <a:satOff val="-27410"/>
                <a:lumOff val="1377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211141"/>
                <a:satOff val="-27410"/>
                <a:lumOff val="1377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Infrastruktur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Induktives Ladetechnologie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Lademanagement</a:t>
          </a:r>
          <a:endParaRPr lang="de-DE" sz="1200" kern="1200" dirty="0"/>
        </a:p>
      </dsp:txBody>
      <dsp:txXfrm rot="10800000">
        <a:off x="1890554" y="1333445"/>
        <a:ext cx="5211881" cy="1026320"/>
      </dsp:txXfrm>
    </dsp:sp>
    <dsp:sp modelId="{D74C6DE7-B26D-479A-BA51-096E0D29B26E}">
      <dsp:nvSpPr>
        <dsp:cNvPr id="0" name=""/>
        <dsp:cNvSpPr/>
      </dsp:nvSpPr>
      <dsp:spPr>
        <a:xfrm>
          <a:off x="1120814" y="1333445"/>
          <a:ext cx="1026320" cy="102632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320CC0-67B7-48A8-AD6A-D777DE19BFED}">
      <dsp:nvSpPr>
        <dsp:cNvPr id="0" name=""/>
        <dsp:cNvSpPr/>
      </dsp:nvSpPr>
      <dsp:spPr>
        <a:xfrm rot="10800000">
          <a:off x="1633974" y="2666130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422283"/>
                <a:satOff val="-54820"/>
                <a:lumOff val="2754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422283"/>
                <a:satOff val="-54820"/>
                <a:lumOff val="2754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422283"/>
                <a:satOff val="-54820"/>
                <a:lumOff val="2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Daten und Dienste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Mobilitätsdaten-</a:t>
          </a:r>
          <a:r>
            <a:rPr lang="de-DE" sz="1200" kern="1200" dirty="0" err="1" smtClean="0"/>
            <a:t>Cloud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Nahtlose Ortung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Mobilitätsdatendienste</a:t>
          </a:r>
          <a:endParaRPr lang="de-DE" sz="1200" kern="1200" dirty="0"/>
        </a:p>
      </dsp:txBody>
      <dsp:txXfrm rot="10800000">
        <a:off x="1890554" y="2666130"/>
        <a:ext cx="5211881" cy="1026320"/>
      </dsp:txXfrm>
    </dsp:sp>
    <dsp:sp modelId="{2F9794EE-71CC-47D8-9194-EA0AABDE7938}">
      <dsp:nvSpPr>
        <dsp:cNvPr id="0" name=""/>
        <dsp:cNvSpPr/>
      </dsp:nvSpPr>
      <dsp:spPr>
        <a:xfrm>
          <a:off x="1120814" y="2666130"/>
          <a:ext cx="1026320" cy="102632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4F8BA7-9A2A-4AC5-B52E-0523422BD9A9}">
      <dsp:nvSpPr>
        <dsp:cNvPr id="0" name=""/>
        <dsp:cNvSpPr/>
      </dsp:nvSpPr>
      <dsp:spPr>
        <a:xfrm rot="10800000">
          <a:off x="1633974" y="3998814"/>
          <a:ext cx="5468461" cy="1026320"/>
        </a:xfrm>
        <a:prstGeom prst="homePlate">
          <a:avLst/>
        </a:prstGeom>
        <a:gradFill rotWithShape="0">
          <a:gsLst>
            <a:gs pos="0">
              <a:schemeClr val="accent6">
                <a:shade val="80000"/>
                <a:hueOff val="633424"/>
                <a:satOff val="-82230"/>
                <a:lumOff val="413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633424"/>
                <a:satOff val="-82230"/>
                <a:lumOff val="413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633424"/>
                <a:satOff val="-82230"/>
                <a:lumOff val="413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579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Demonstratoren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Gemeinschaftlicher PKW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Gemeinschaftlicher </a:t>
          </a:r>
          <a:r>
            <a:rPr lang="de-DE" sz="1200" kern="1200" dirty="0" err="1" smtClean="0"/>
            <a:t>Segway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Gemeinschaftliche </a:t>
          </a:r>
          <a:r>
            <a:rPr lang="de-DE" sz="1200" kern="1200" dirty="0" err="1" smtClean="0"/>
            <a:t>Mobiliätsdienste</a:t>
          </a:r>
          <a:endParaRPr lang="de-DE" sz="1200" kern="1200" dirty="0"/>
        </a:p>
      </dsp:txBody>
      <dsp:txXfrm rot="10800000">
        <a:off x="1890554" y="3998814"/>
        <a:ext cx="5211881" cy="1026320"/>
      </dsp:txXfrm>
    </dsp:sp>
    <dsp:sp modelId="{2C364802-FA02-4CFB-BF0A-29736DA94733}">
      <dsp:nvSpPr>
        <dsp:cNvPr id="0" name=""/>
        <dsp:cNvSpPr/>
      </dsp:nvSpPr>
      <dsp:spPr>
        <a:xfrm>
          <a:off x="1120814" y="3998814"/>
          <a:ext cx="1026320" cy="102632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36EAC-6D7E-4EE1-9D4C-1AE6A9F0F244}">
      <dsp:nvSpPr>
        <dsp:cNvPr id="0" name=""/>
        <dsp:cNvSpPr/>
      </dsp:nvSpPr>
      <dsp:spPr>
        <a:xfrm>
          <a:off x="5864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Kompakt</a:t>
          </a:r>
          <a:endParaRPr lang="de-DE" sz="2500" kern="1200" dirty="0"/>
        </a:p>
      </dsp:txBody>
      <dsp:txXfrm>
        <a:off x="23707" y="17843"/>
        <a:ext cx="2335671" cy="573510"/>
      </dsp:txXfrm>
    </dsp:sp>
    <dsp:sp modelId="{BD104258-B837-4EC6-B158-9C0B545D0FE6}">
      <dsp:nvSpPr>
        <dsp:cNvPr id="0" name=""/>
        <dsp:cNvSpPr/>
      </dsp:nvSpPr>
      <dsp:spPr>
        <a:xfrm>
          <a:off x="2773689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Integriert</a:t>
          </a:r>
          <a:endParaRPr lang="de-DE" sz="2500" kern="1200" dirty="0"/>
        </a:p>
      </dsp:txBody>
      <dsp:txXfrm>
        <a:off x="2791532" y="17843"/>
        <a:ext cx="2335671" cy="573510"/>
      </dsp:txXfrm>
    </dsp:sp>
    <dsp:sp modelId="{6C27E051-9EBC-4C0A-B040-5C57B2A599E7}">
      <dsp:nvSpPr>
        <dsp:cNvPr id="0" name=""/>
        <dsp:cNvSpPr/>
      </dsp:nvSpPr>
      <dsp:spPr>
        <a:xfrm>
          <a:off x="5545356" y="0"/>
          <a:ext cx="2371357" cy="609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Kostengünstig</a:t>
          </a:r>
          <a:endParaRPr lang="de-DE" sz="2500" kern="1200" dirty="0"/>
        </a:p>
      </dsp:txBody>
      <dsp:txXfrm>
        <a:off x="5563199" y="17843"/>
        <a:ext cx="2335671" cy="573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4988" cy="512763"/>
          </a:xfrm>
          <a:prstGeom prst="rect">
            <a:avLst/>
          </a:prstGeom>
        </p:spPr>
        <p:txBody>
          <a:bodyPr vert="horz" lIns="95305" tIns="47652" rIns="95305" bIns="47652" rtlCol="0"/>
          <a:lstStyle>
            <a:lvl1pPr algn="l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4988" cy="512763"/>
          </a:xfrm>
          <a:prstGeom prst="rect">
            <a:avLst/>
          </a:prstGeom>
        </p:spPr>
        <p:txBody>
          <a:bodyPr vert="horz" lIns="95305" tIns="47652" rIns="95305" bIns="47652" rtlCol="0"/>
          <a:lstStyle>
            <a:lvl1pPr algn="r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D714E0A1-E4FC-408F-B6D5-1848434EBC91}" type="datetimeFigureOut">
              <a:rPr lang="de-DE"/>
              <a:pPr>
                <a:defRPr/>
              </a:pPr>
              <a:t>11.06.2012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4988" cy="512762"/>
          </a:xfrm>
          <a:prstGeom prst="rect">
            <a:avLst/>
          </a:prstGeom>
        </p:spPr>
        <p:txBody>
          <a:bodyPr vert="horz" lIns="95305" tIns="47652" rIns="95305" bIns="47652" rtlCol="0" anchor="b"/>
          <a:lstStyle>
            <a:lvl1pPr algn="l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4988" cy="512762"/>
          </a:xfrm>
          <a:prstGeom prst="rect">
            <a:avLst/>
          </a:prstGeom>
        </p:spPr>
        <p:txBody>
          <a:bodyPr vert="horz" lIns="95305" tIns="47652" rIns="95305" bIns="47652" rtlCol="0" anchor="b"/>
          <a:lstStyle>
            <a:lvl1pPr algn="r">
              <a:defRPr sz="13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9E5D721F-41EB-4BA0-AAB6-5ED470F29FF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98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254" tIns="45627" rIns="91254" bIns="45627" rtlCol="0"/>
          <a:lstStyle>
            <a:lvl1pPr algn="l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4988" cy="511175"/>
          </a:xfrm>
          <a:prstGeom prst="rect">
            <a:avLst/>
          </a:prstGeom>
        </p:spPr>
        <p:txBody>
          <a:bodyPr vert="horz" lIns="91254" tIns="45627" rIns="91254" bIns="45627" rtlCol="0"/>
          <a:lstStyle>
            <a:lvl1pPr algn="r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858CA886-F9D7-4A4A-A338-B65397E88079}" type="datetimeFigureOut">
              <a:rPr lang="de-DE"/>
              <a:pPr>
                <a:defRPr/>
              </a:pPr>
              <a:t>11.06.2012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71525"/>
            <a:ext cx="5111750" cy="3833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54" tIns="45627" rIns="91254" bIns="45627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859338"/>
            <a:ext cx="5680075" cy="4603750"/>
          </a:xfrm>
          <a:prstGeom prst="rect">
            <a:avLst/>
          </a:prstGeom>
        </p:spPr>
        <p:txBody>
          <a:bodyPr vert="horz" lIns="91254" tIns="45627" rIns="91254" bIns="45627" rtlCol="0">
            <a:normAutofit/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254" tIns="45627" rIns="91254" bIns="45627" rtlCol="0" anchor="b"/>
          <a:lstStyle>
            <a:lvl1pPr algn="l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4988" cy="511175"/>
          </a:xfrm>
          <a:prstGeom prst="rect">
            <a:avLst/>
          </a:prstGeom>
        </p:spPr>
        <p:txBody>
          <a:bodyPr vert="horz" lIns="91254" tIns="45627" rIns="91254" bIns="45627" rtlCol="0" anchor="b"/>
          <a:lstStyle>
            <a:lvl1pPr algn="r">
              <a:defRPr sz="1100">
                <a:latin typeface="Frutiger LT Com 55 Roman" pitchFamily="34" charset="0"/>
                <a:cs typeface="+mn-cs"/>
              </a:defRPr>
            </a:lvl1pPr>
          </a:lstStyle>
          <a:p>
            <a:pPr>
              <a:defRPr/>
            </a:pPr>
            <a:fld id="{B7D15861-804C-4212-8F56-9A1BA6F3F6C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697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defTabSz="815975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/>
            <a:fld id="{193179EE-1D4D-4E0F-8903-5AB6C4279D6E}" type="slidenum">
              <a:rPr lang="de-DE" smtClean="0">
                <a:solidFill>
                  <a:srgbClr val="000000"/>
                </a:solidFill>
              </a:rPr>
              <a:pPr eaLnBrk="1" hangingPunct="1"/>
              <a:t>5</a:t>
            </a:fld>
            <a:endParaRPr lang="de-DE" smtClean="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dirty="0" err="1" smtClean="0"/>
              <a:t>Konduktives</a:t>
            </a:r>
            <a:r>
              <a:rPr lang="de-DE" dirty="0" smtClean="0"/>
              <a:t>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Bidirektional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Leistung 22 kW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Hoch effizient 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  <a:sym typeface="Symbol"/>
              </a:rPr>
              <a:t>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 = 97 %</a:t>
            </a:r>
            <a:endParaRPr lang="de-DE" dirty="0" smtClean="0"/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endParaRPr lang="de-DE" dirty="0" smtClean="0"/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dirty="0" smtClean="0"/>
              <a:t>Induktives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err="1" smtClean="0"/>
              <a:t>Biderektional</a:t>
            </a:r>
            <a:endParaRPr lang="de-DE" dirty="0" smtClean="0"/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Hohe Leistung 22 kW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dirty="0" smtClean="0"/>
              <a:t>Effizient 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  <a:sym typeface="Symbol"/>
              </a:rPr>
              <a:t></a:t>
            </a: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 &gt; 90 %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Kompakte Integration in Parkplatz und Fahrzeug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Kabellos und bedienfreundlich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err="1" smtClean="0">
                <a:solidFill>
                  <a:srgbClr val="000000"/>
                </a:solidFill>
                <a:latin typeface="Frutiger LT Com 55 Roman"/>
              </a:rPr>
              <a:t>Vandalismussicher</a:t>
            </a:r>
            <a:endParaRPr lang="de-DE" kern="0" dirty="0" smtClean="0">
              <a:solidFill>
                <a:srgbClr val="000000"/>
              </a:solidFill>
              <a:latin typeface="Frutiger LT Com 55 Roman"/>
            </a:endParaRP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Keine elektrische Verbindung zwischen Fahrzeug und Umgebung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endParaRPr lang="de-DE" kern="0" dirty="0" smtClean="0">
              <a:solidFill>
                <a:srgbClr val="000000"/>
              </a:solidFill>
              <a:latin typeface="Frutiger LT Com 55 Roman"/>
            </a:endParaRPr>
          </a:p>
          <a:p>
            <a:pPr marL="458788" lvl="2">
              <a:spcAft>
                <a:spcPts val="0"/>
              </a:spcAft>
              <a:buClr>
                <a:srgbClr val="179C7D"/>
              </a:buClr>
              <a:buFont typeface="Arial" pitchFamily="34" charset="0"/>
              <a:buNone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Kombiniertes Ladesystem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Kompakt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Integriert</a:t>
            </a:r>
          </a:p>
          <a:p>
            <a:pPr marL="630238" lvl="2" indent="-171450">
              <a:spcAft>
                <a:spcPts val="0"/>
              </a:spcAft>
              <a:buClr>
                <a:srgbClr val="179C7D"/>
              </a:buClr>
              <a:buFont typeface="Arial" pitchFamily="34" charset="0"/>
              <a:buChar char="•"/>
              <a:defRPr/>
            </a:pPr>
            <a:r>
              <a:rPr lang="de-DE" kern="0" dirty="0" smtClean="0">
                <a:solidFill>
                  <a:srgbClr val="000000"/>
                </a:solidFill>
                <a:latin typeface="Frutiger LT Com 55 Roman"/>
              </a:rPr>
              <a:t>Kostengünstig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6A4470-6EED-435F-8021-6E39897481E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USDA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United States Department of Agriculture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Frutiger LT Com 55 Roman" pitchFamily="34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D15861-804C-4212-8F56-9A1BA6F3F6CA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49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460375" y="312420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65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773238"/>
            <a:ext cx="4035425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5425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28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88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43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72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730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0523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tenzahl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30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20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el und Diagramm oder Organ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2588"/>
            <a:ext cx="8223250" cy="431800"/>
          </a:xfr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SmartArt-Platzhalter 2"/>
          <p:cNvSpPr>
            <a:spLocks noGrp="1"/>
          </p:cNvSpPr>
          <p:nvPr>
            <p:ph type="dgm" idx="1"/>
          </p:nvPr>
        </p:nvSpPr>
        <p:spPr>
          <a:xfrm>
            <a:off x="460375" y="1773238"/>
            <a:ext cx="8223250" cy="4092575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5370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17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906588"/>
            <a:ext cx="40354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906588"/>
            <a:ext cx="4035425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042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350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3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90640"/>
            <a:ext cx="8223250" cy="9144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460375" y="1906588"/>
            <a:ext cx="8223250" cy="3959225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9164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60375" y="245745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" name="Line 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455613" y="6315075"/>
            <a:ext cx="21590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800" smtClean="0">
                <a:solidFill>
                  <a:srgbClr val="A8AFAF"/>
                </a:solidFill>
              </a:rPr>
              <a:t>© Fraunhofer IAO, IAT Universität Stuttgart</a:t>
            </a:r>
          </a:p>
        </p:txBody>
      </p:sp>
      <p:pic>
        <p:nvPicPr>
          <p:cNvPr id="8" name="Picture 2" descr="ia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6219825"/>
            <a:ext cx="15525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51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0584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62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0915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www.esk.fraunhofer.de/de.html" TargetMode="Externa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hyperlink" Target="http://www.iis.fraunhofer.de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90525"/>
            <a:ext cx="8223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906588"/>
            <a:ext cx="822325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29" name="Picture 13" descr="ia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0" y="6323013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3" descr="ise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6303963"/>
            <a:ext cx="11096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55" descr="Logotype_FOKUS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8" y="6321425"/>
            <a:ext cx="1127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Fraunhofer-Einrichtung für Systeme der Kommunikationstechnik ESK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321425"/>
            <a:ext cx="11938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0" descr="Gesellschaft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6315075"/>
            <a:ext cx="12176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2" descr="Fraunhofer-Institut für Integrierte Schaltungen IIS">
            <a:hlinkClick r:id="rId14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6323013"/>
            <a:ext cx="11969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31" r:id="rId2"/>
    <p:sldLayoutId id="2147484232" r:id="rId3"/>
    <p:sldLayoutId id="2147484233" r:id="rId4"/>
    <p:sldLayoutId id="2147484234" r:id="rId5"/>
    <p:sldLayoutId id="2147484235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268288" indent="-268288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219200" indent="-23495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644650" indent="-246063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2066925" indent="-24288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2489200" indent="-24288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29464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4036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8608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318000" indent="-242888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382588"/>
            <a:ext cx="8223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773238"/>
            <a:ext cx="82232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455613" y="6315075"/>
            <a:ext cx="21590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800" smtClean="0">
                <a:solidFill>
                  <a:srgbClr val="A8AFAF"/>
                </a:solidFill>
              </a:rPr>
              <a:t>© Fraunhofer IAO, IAT Universität Stuttgart</a:t>
            </a:r>
          </a:p>
        </p:txBody>
      </p:sp>
      <p:sp>
        <p:nvSpPr>
          <p:cNvPr id="2054" name="Textfeld 6"/>
          <p:cNvSpPr txBox="1">
            <a:spLocks noChangeArrowheads="1"/>
          </p:cNvSpPr>
          <p:nvPr userDrawn="1"/>
        </p:nvSpPr>
        <p:spPr bwMode="auto">
          <a:xfrm>
            <a:off x="3851275" y="6345238"/>
            <a:ext cx="1152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8734DA02-1C15-4713-8838-7530874B0D2F}" type="slidenum">
              <a:rPr lang="de-DE" sz="800" smtClean="0">
                <a:solidFill>
                  <a:srgbClr val="A8AFAF"/>
                </a:solidFill>
              </a:rPr>
              <a:pPr algn="ct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800" smtClean="0">
              <a:solidFill>
                <a:srgbClr val="A8AFAF"/>
              </a:solidFill>
            </a:endParaRPr>
          </a:p>
        </p:txBody>
      </p:sp>
      <p:pic>
        <p:nvPicPr>
          <p:cNvPr id="2055" name="Picture 2" descr="ia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6219825"/>
            <a:ext cx="15525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8" r:id="rId10"/>
    <p:sldLayoutId id="2147484244" r:id="rId11"/>
    <p:sldLayoutId id="2147484245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6700" algn="l" rtl="0" eaLnBrk="0" fontAlgn="base" hangingPunct="0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531813" indent="-261938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800100" indent="-266700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1079500" indent="-277813" algn="l" rtl="0" eaLnBrk="0" fontAlgn="base" hangingPunct="0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15367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19939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4511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2908300" indent="-27781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6.em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12" Type="http://schemas.openxmlformats.org/officeDocument/2006/relationships/image" Target="../media/image59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is.fraunhofer.de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www.esk.fraunhofer.de/de.html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170363"/>
            <a:ext cx="82200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460375" y="3270250"/>
            <a:ext cx="8353425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de-DE" dirty="0" smtClean="0">
                <a:latin typeface="+mn-lt"/>
              </a:rPr>
              <a:t>13</a:t>
            </a:r>
            <a:r>
              <a:rPr lang="de-DE" dirty="0" smtClean="0">
                <a:latin typeface="+mn-lt"/>
              </a:rPr>
              <a:t>. Juni </a:t>
            </a:r>
            <a:r>
              <a:rPr lang="de-DE" dirty="0" smtClean="0">
                <a:latin typeface="+mn-lt"/>
              </a:rPr>
              <a:t>2012, </a:t>
            </a:r>
            <a:r>
              <a:rPr lang="de-DE" dirty="0" smtClean="0"/>
              <a:t>Düsseldorf</a:t>
            </a:r>
            <a:r>
              <a:rPr lang="de-DE" dirty="0">
                <a:latin typeface="+mj-lt"/>
              </a:rPr>
              <a:t/>
            </a:r>
            <a:br>
              <a:rPr lang="de-DE" dirty="0">
                <a:latin typeface="+mj-lt"/>
              </a:rPr>
            </a:br>
            <a:endParaRPr lang="de-DE" dirty="0" smtClean="0">
              <a:latin typeface="+mj-lt"/>
            </a:endParaRPr>
          </a:p>
          <a:p>
            <a:pPr>
              <a:spcAft>
                <a:spcPct val="40000"/>
              </a:spcAft>
              <a:buClr>
                <a:schemeClr val="tx2"/>
              </a:buClr>
              <a:defRPr/>
            </a:pPr>
            <a:r>
              <a:rPr lang="de-DE" sz="2000" dirty="0">
                <a:solidFill>
                  <a:schemeClr val="tx2"/>
                </a:solidFill>
              </a:rPr>
              <a:t>Benjamin </a:t>
            </a:r>
            <a:r>
              <a:rPr lang="de-DE" sz="2000" dirty="0" smtClean="0">
                <a:solidFill>
                  <a:schemeClr val="tx2"/>
                </a:solidFill>
              </a:rPr>
              <a:t>Dittwald</a:t>
            </a:r>
            <a:endParaRPr lang="de-DE" sz="20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8" y="1922782"/>
            <a:ext cx="5942691" cy="114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4098705" y="1976117"/>
            <a:ext cx="1691688" cy="1605182"/>
          </a:xfrm>
          <a:prstGeom prst="cloud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9" y="3937537"/>
            <a:ext cx="1627540" cy="162754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110" y="4218260"/>
            <a:ext cx="1066093" cy="1066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19" y="4302811"/>
            <a:ext cx="1352853" cy="900308"/>
          </a:xfrm>
          <a:prstGeom prst="rect">
            <a:avLst/>
          </a:prstGeom>
        </p:spPr>
      </p:pic>
      <p:cxnSp>
        <p:nvCxnSpPr>
          <p:cNvPr id="6" name="Gewinkelte Verbindung 5"/>
          <p:cNvCxnSpPr>
            <a:stCxn id="4" idx="2"/>
          </p:cNvCxnSpPr>
          <p:nvPr/>
        </p:nvCxnSpPr>
        <p:spPr>
          <a:xfrm rot="10800000" flipV="1">
            <a:off x="1680800" y="2778707"/>
            <a:ext cx="2423153" cy="1158829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1"/>
            <a:endCxn id="2050" idx="0"/>
          </p:cNvCxnSpPr>
          <p:nvPr/>
        </p:nvCxnSpPr>
        <p:spPr>
          <a:xfrm>
            <a:off x="4944549" y="3579590"/>
            <a:ext cx="10608" cy="63867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  <a:endCxn id="2050" idx="1"/>
          </p:cNvCxnSpPr>
          <p:nvPr/>
        </p:nvCxnSpPr>
        <p:spPr>
          <a:xfrm>
            <a:off x="2494569" y="4751307"/>
            <a:ext cx="1927541" cy="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2050" idx="3"/>
            <a:endCxn id="2" idx="1"/>
          </p:cNvCxnSpPr>
          <p:nvPr/>
        </p:nvCxnSpPr>
        <p:spPr>
          <a:xfrm>
            <a:off x="5488203" y="4751307"/>
            <a:ext cx="1435916" cy="1659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307628" y="230721"/>
            <a:ext cx="6853007" cy="13706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Kommunikationswege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der Komponenten</a:t>
            </a:r>
          </a:p>
        </p:txBody>
      </p:sp>
      <p:cxnSp>
        <p:nvCxnSpPr>
          <p:cNvPr id="12" name="Gewinkelte Verbindung 11"/>
          <p:cNvCxnSpPr>
            <a:stCxn id="2" idx="0"/>
            <a:endCxn id="4" idx="0"/>
          </p:cNvCxnSpPr>
          <p:nvPr/>
        </p:nvCxnSpPr>
        <p:spPr>
          <a:xfrm rot="16200000" flipV="1">
            <a:off x="5932815" y="2634876"/>
            <a:ext cx="1523900" cy="1811563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4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7"/>
          <a:stretch>
            <a:fillRect/>
          </a:stretch>
        </p:blipFill>
        <p:spPr bwMode="auto">
          <a:xfrm>
            <a:off x="3267682" y="1789584"/>
            <a:ext cx="5264092" cy="28451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itel 1"/>
          <p:cNvSpPr>
            <a:spLocks noGrp="1"/>
          </p:cNvSpPr>
          <p:nvPr>
            <p:ph type="title"/>
          </p:nvPr>
        </p:nvSpPr>
        <p:spPr>
          <a:xfrm>
            <a:off x="612775" y="390525"/>
            <a:ext cx="822325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sz="4000" dirty="0" smtClean="0">
                <a:solidFill>
                  <a:schemeClr val="tx2"/>
                </a:solidFill>
              </a:rPr>
              <a:t>Kombiniertes Ladesystem</a:t>
            </a:r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1204800306"/>
              </p:ext>
            </p:extLst>
          </p:nvPr>
        </p:nvGraphicFramePr>
        <p:xfrm>
          <a:off x="610711" y="5104289"/>
          <a:ext cx="7922579" cy="609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uppieren 4"/>
          <p:cNvGrpSpPr/>
          <p:nvPr/>
        </p:nvGrpSpPr>
        <p:grpSpPr>
          <a:xfrm>
            <a:off x="612226" y="1636594"/>
            <a:ext cx="2342332" cy="3045031"/>
            <a:chOff x="961052" y="1754185"/>
            <a:chExt cx="2342332" cy="3045031"/>
          </a:xfrm>
        </p:grpSpPr>
        <p:sp>
          <p:nvSpPr>
            <p:cNvPr id="6" name="Abgerundetes Rechteck 5"/>
            <p:cNvSpPr/>
            <p:nvPr/>
          </p:nvSpPr>
          <p:spPr>
            <a:xfrm>
              <a:off x="961052" y="1754185"/>
              <a:ext cx="2342332" cy="1405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err="1" smtClean="0"/>
                <a:t>Konduktiv</a:t>
              </a:r>
              <a:endParaRPr lang="de-DE" sz="22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Bidirektional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Leistung 22 kW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>
                  <a:latin typeface="Frutiger LT Com 55 Roman"/>
                  <a:sym typeface="Symbol"/>
                </a:rPr>
                <a:t></a:t>
              </a:r>
              <a:r>
                <a:rPr lang="de-DE" sz="1700" kern="1200" dirty="0" smtClean="0">
                  <a:latin typeface="Frutiger LT Com 55 Roman"/>
                </a:rPr>
                <a:t> = 97 %</a:t>
              </a:r>
              <a:endParaRPr lang="de-DE" sz="1700" kern="1200" dirty="0"/>
            </a:p>
          </p:txBody>
        </p:sp>
        <p:sp>
          <p:nvSpPr>
            <p:cNvPr id="7" name="Abgerundetes Rechteck 6"/>
            <p:cNvSpPr/>
            <p:nvPr/>
          </p:nvSpPr>
          <p:spPr>
            <a:xfrm>
              <a:off x="961052" y="3393817"/>
              <a:ext cx="2342332" cy="140539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Induktiv</a:t>
              </a:r>
              <a:endParaRPr lang="de-DE" sz="22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Bidirektional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/>
                <a:t>Leistung 22 kW</a:t>
              </a:r>
              <a:endParaRPr lang="de-DE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700" kern="1200" dirty="0" smtClean="0">
                  <a:latin typeface="Frutiger LT Com 55 Roman"/>
                  <a:sym typeface="Symbol"/>
                </a:rPr>
                <a:t></a:t>
              </a:r>
              <a:r>
                <a:rPr lang="de-DE" sz="1700" kern="1200" dirty="0" smtClean="0">
                  <a:latin typeface="Frutiger LT Com 55 Roman"/>
                </a:rPr>
                <a:t> &gt; 90 %</a:t>
              </a:r>
              <a:endParaRPr lang="de-DE" sz="17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3E36EAC-6D7E-4EE1-9D4C-1AE6A9F0F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63E36EAC-6D7E-4EE1-9D4C-1AE6A9F0F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D104258-B837-4EC6-B158-9C0B545D0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BD104258-B837-4EC6-B158-9C0B545D0F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C27E051-9EBC-4C0A-B040-5C57B2A59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6C27E051-9EBC-4C0A-B040-5C57B2A599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lke 3"/>
          <p:cNvSpPr/>
          <p:nvPr/>
        </p:nvSpPr>
        <p:spPr>
          <a:xfrm>
            <a:off x="2969728" y="992216"/>
            <a:ext cx="1691688" cy="1605182"/>
          </a:xfrm>
          <a:prstGeom prst="cloud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29" y="2836817"/>
            <a:ext cx="1627540" cy="162754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46" y="4927097"/>
            <a:ext cx="1352853" cy="900308"/>
          </a:xfrm>
          <a:prstGeom prst="rect">
            <a:avLst/>
          </a:prstGeom>
        </p:spPr>
      </p:pic>
      <p:cxnSp>
        <p:nvCxnSpPr>
          <p:cNvPr id="6" name="Gewinkelte Verbindung 5"/>
          <p:cNvCxnSpPr>
            <a:stCxn id="4" idx="2"/>
            <a:endCxn id="5" idx="0"/>
          </p:cNvCxnSpPr>
          <p:nvPr/>
        </p:nvCxnSpPr>
        <p:spPr>
          <a:xfrm rot="10800000" flipV="1">
            <a:off x="1680799" y="1794807"/>
            <a:ext cx="1294176" cy="1042010"/>
          </a:xfrm>
          <a:prstGeom prst="bentConnector2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1"/>
            <a:endCxn id="12" idx="0"/>
          </p:cNvCxnSpPr>
          <p:nvPr/>
        </p:nvCxnSpPr>
        <p:spPr>
          <a:xfrm>
            <a:off x="3815572" y="2595689"/>
            <a:ext cx="1" cy="67441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  <a:endCxn id="12" idx="1"/>
          </p:cNvCxnSpPr>
          <p:nvPr/>
        </p:nvCxnSpPr>
        <p:spPr>
          <a:xfrm flipV="1">
            <a:off x="2494569" y="3630462"/>
            <a:ext cx="840785" cy="20125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12" idx="2"/>
            <a:endCxn id="2" idx="0"/>
          </p:cNvCxnSpPr>
          <p:nvPr/>
        </p:nvCxnSpPr>
        <p:spPr>
          <a:xfrm>
            <a:off x="3815573" y="3990824"/>
            <a:ext cx="0" cy="93607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307629" y="230722"/>
            <a:ext cx="3655176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On-Board-Unit</a:t>
            </a:r>
          </a:p>
        </p:txBody>
      </p:sp>
      <p:pic>
        <p:nvPicPr>
          <p:cNvPr id="12" name="Picture 8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54" y="3270099"/>
            <a:ext cx="9604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uppieren 40"/>
          <p:cNvGrpSpPr/>
          <p:nvPr/>
        </p:nvGrpSpPr>
        <p:grpSpPr>
          <a:xfrm>
            <a:off x="4661417" y="4784467"/>
            <a:ext cx="3718058" cy="1185568"/>
            <a:chOff x="4661417" y="4471407"/>
            <a:chExt cx="3718058" cy="1185568"/>
          </a:xfrm>
        </p:grpSpPr>
        <p:sp>
          <p:nvSpPr>
            <p:cNvPr id="33" name="Abgerundetes Rechteck 32"/>
            <p:cNvSpPr/>
            <p:nvPr/>
          </p:nvSpPr>
          <p:spPr>
            <a:xfrm>
              <a:off x="4661417" y="4471407"/>
              <a:ext cx="3718058" cy="55048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Batterie</a:t>
              </a:r>
              <a:r>
                <a:rPr lang="de-DE" sz="2200" dirty="0" smtClean="0"/>
                <a:t>management</a:t>
              </a:r>
              <a:endParaRPr lang="de-DE" sz="1700" kern="1200" dirty="0"/>
            </a:p>
          </p:txBody>
        </p:sp>
        <p:sp>
          <p:nvSpPr>
            <p:cNvPr id="34" name="Abgerundetes Rechteck 33"/>
            <p:cNvSpPr/>
            <p:nvPr/>
          </p:nvSpPr>
          <p:spPr>
            <a:xfrm>
              <a:off x="4661417" y="5106489"/>
              <a:ext cx="3718058" cy="550486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Induktive </a:t>
              </a:r>
              <a:r>
                <a:rPr lang="de-DE" sz="2200" dirty="0" smtClean="0"/>
                <a:t>Laderegelung</a:t>
              </a:r>
              <a:endParaRPr lang="de-DE" sz="2200" kern="1200" dirty="0"/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4661417" y="3018531"/>
            <a:ext cx="3718058" cy="1223859"/>
            <a:chOff x="4661417" y="2937527"/>
            <a:chExt cx="3718058" cy="1223859"/>
          </a:xfrm>
        </p:grpSpPr>
        <p:sp>
          <p:nvSpPr>
            <p:cNvPr id="32" name="Abgerundetes Rechteck 31"/>
            <p:cNvSpPr/>
            <p:nvPr/>
          </p:nvSpPr>
          <p:spPr>
            <a:xfrm>
              <a:off x="4661417" y="2937527"/>
              <a:ext cx="3718058" cy="57286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Sensoren</a:t>
              </a:r>
              <a:endParaRPr lang="de-DE" sz="1700" kern="1200" dirty="0"/>
            </a:p>
          </p:txBody>
        </p:sp>
        <p:sp>
          <p:nvSpPr>
            <p:cNvPr id="35" name="Abgerundetes Rechteck 34"/>
            <p:cNvSpPr/>
            <p:nvPr/>
          </p:nvSpPr>
          <p:spPr>
            <a:xfrm>
              <a:off x="4661417" y="3588517"/>
              <a:ext cx="3718058" cy="57286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t" anchorCtr="0">
              <a:noAutofit/>
            </a:bodyPr>
            <a:lstStyle/>
            <a:p>
              <a:pPr lvl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200" kern="1200" dirty="0" smtClean="0"/>
                <a:t>Human </a:t>
              </a:r>
              <a:r>
                <a:rPr lang="de-DE" sz="2200" kern="1200" dirty="0" err="1" smtClean="0"/>
                <a:t>Machine</a:t>
              </a:r>
              <a:r>
                <a:rPr lang="de-DE" sz="2200" kern="1200" dirty="0" smtClean="0"/>
                <a:t> Interface</a:t>
              </a:r>
              <a:endParaRPr lang="de-DE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62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6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/>
          <p:cNvGrpSpPr/>
          <p:nvPr/>
        </p:nvGrpSpPr>
        <p:grpSpPr>
          <a:xfrm>
            <a:off x="1327441" y="3429000"/>
            <a:ext cx="6203375" cy="1728192"/>
            <a:chOff x="1327441" y="3429000"/>
            <a:chExt cx="6203375" cy="1728192"/>
          </a:xfrm>
        </p:grpSpPr>
        <p:sp>
          <p:nvSpPr>
            <p:cNvPr id="128" name="Cloud"/>
            <p:cNvSpPr>
              <a:spLocks noChangeAspect="1" noEditPoints="1" noChangeArrowheads="1"/>
            </p:cNvSpPr>
            <p:nvPr/>
          </p:nvSpPr>
          <p:spPr bwMode="auto">
            <a:xfrm>
              <a:off x="1327441" y="3429000"/>
              <a:ext cx="6120680" cy="16561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/>
              </a:r>
              <a:b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</a:b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    </a:t>
              </a: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Mobilitätsdaten Cloud</a:t>
              </a: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9" name="Legende mit Pfeil nach oben 128"/>
            <p:cNvSpPr/>
            <p:nvPr/>
          </p:nvSpPr>
          <p:spPr>
            <a:xfrm>
              <a:off x="2911617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Legende mit Pfeil nach oben 137"/>
            <p:cNvSpPr/>
            <p:nvPr/>
          </p:nvSpPr>
          <p:spPr>
            <a:xfrm>
              <a:off x="3919729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Legende mit Pfeil nach oben 138"/>
            <p:cNvSpPr/>
            <p:nvPr/>
          </p:nvSpPr>
          <p:spPr>
            <a:xfrm>
              <a:off x="4927841" y="4797152"/>
              <a:ext cx="720080" cy="360040"/>
            </a:xfrm>
            <a:prstGeom prst="upArrowCallou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Legende mit Pfeil nach links und rechts 148"/>
            <p:cNvSpPr/>
            <p:nvPr/>
          </p:nvSpPr>
          <p:spPr>
            <a:xfrm>
              <a:off x="6810736" y="4244516"/>
              <a:ext cx="720080" cy="576064"/>
            </a:xfrm>
            <a:prstGeom prst="leftRightArrowCallout">
              <a:avLst>
                <a:gd name="adj1" fmla="val 22946"/>
                <a:gd name="adj2" fmla="val 25000"/>
                <a:gd name="adj3" fmla="val 33219"/>
                <a:gd name="adj4" fmla="val 33562"/>
              </a:avLst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0" name="Abgerundetes Rechteck 149"/>
          <p:cNvSpPr/>
          <p:nvPr/>
        </p:nvSpPr>
        <p:spPr>
          <a:xfrm>
            <a:off x="1831497" y="2492896"/>
            <a:ext cx="5256584" cy="1224136"/>
          </a:xfrm>
          <a:prstGeom prst="round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Mobilitätsdatendienste</a:t>
            </a: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3452137" y="2348880"/>
            <a:ext cx="1907751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Finde Ladestation mit günstigstem Strompreis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Ellipse 151"/>
          <p:cNvSpPr/>
          <p:nvPr/>
        </p:nvSpPr>
        <p:spPr>
          <a:xfrm>
            <a:off x="2083525" y="3284984"/>
            <a:ext cx="2088232" cy="504056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Finde aktuell freie Ladestationen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Ellipse 152"/>
          <p:cNvSpPr/>
          <p:nvPr/>
        </p:nvSpPr>
        <p:spPr>
          <a:xfrm>
            <a:off x="1543465" y="2564904"/>
            <a:ext cx="1872208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Suche freie Segways nahe aktueller Position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1" name="Gruppieren 190"/>
          <p:cNvGrpSpPr/>
          <p:nvPr/>
        </p:nvGrpSpPr>
        <p:grpSpPr>
          <a:xfrm>
            <a:off x="3021677" y="4386691"/>
            <a:ext cx="5146524" cy="1501614"/>
            <a:chOff x="3021677" y="4386691"/>
            <a:chExt cx="5146524" cy="1501614"/>
          </a:xfrm>
        </p:grpSpPr>
        <p:grpSp>
          <p:nvGrpSpPr>
            <p:cNvPr id="131" name="Group 2"/>
            <p:cNvGrpSpPr>
              <a:grpSpLocks/>
            </p:cNvGrpSpPr>
            <p:nvPr/>
          </p:nvGrpSpPr>
          <p:grpSpPr bwMode="auto">
            <a:xfrm>
              <a:off x="3381717" y="5661248"/>
              <a:ext cx="524569" cy="216024"/>
              <a:chOff x="1432" y="536"/>
              <a:chExt cx="374" cy="172"/>
            </a:xfrm>
          </p:grpSpPr>
          <p:pic>
            <p:nvPicPr>
              <p:cNvPr id="132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32" y="536"/>
                <a:ext cx="37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32" y="536"/>
                <a:ext cx="374" cy="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4" name="Group 5"/>
            <p:cNvGrpSpPr>
              <a:grpSpLocks/>
            </p:cNvGrpSpPr>
            <p:nvPr/>
          </p:nvGrpSpPr>
          <p:grpSpPr bwMode="auto">
            <a:xfrm>
              <a:off x="3021677" y="5571777"/>
              <a:ext cx="430460" cy="305495"/>
              <a:chOff x="1159" y="509"/>
              <a:chExt cx="272" cy="265"/>
            </a:xfrm>
          </p:grpSpPr>
          <p:pic>
            <p:nvPicPr>
              <p:cNvPr id="135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59" y="509"/>
                <a:ext cx="272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6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59" y="509"/>
                <a:ext cx="272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7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85773" y="5563878"/>
              <a:ext cx="304353" cy="313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1" name="Group 9"/>
            <p:cNvGrpSpPr>
              <a:grpSpLocks/>
            </p:cNvGrpSpPr>
            <p:nvPr/>
          </p:nvGrpSpPr>
          <p:grpSpPr bwMode="auto">
            <a:xfrm>
              <a:off x="4677861" y="5517232"/>
              <a:ext cx="864096" cy="360040"/>
              <a:chOff x="2311" y="520"/>
              <a:chExt cx="707" cy="293"/>
            </a:xfrm>
          </p:grpSpPr>
          <p:pic>
            <p:nvPicPr>
              <p:cNvPr id="142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311" y="520"/>
                <a:ext cx="707" cy="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" name="Picture 11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311" y="520"/>
                <a:ext cx="707" cy="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5" name="Group 12"/>
            <p:cNvGrpSpPr>
              <a:grpSpLocks/>
            </p:cNvGrpSpPr>
            <p:nvPr/>
          </p:nvGrpSpPr>
          <p:grpSpPr bwMode="auto">
            <a:xfrm>
              <a:off x="7736153" y="4386691"/>
              <a:ext cx="432048" cy="360040"/>
              <a:chOff x="4915" y="445"/>
              <a:chExt cx="330" cy="276"/>
            </a:xfrm>
          </p:grpSpPr>
          <p:pic>
            <p:nvPicPr>
              <p:cNvPr id="146" name="Picture 1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915" y="445"/>
                <a:ext cx="330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" name="Picture 14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915" y="445"/>
                <a:ext cx="330" cy="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57" name="Bild 19" descr="icon04.pn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23985" y="5381892"/>
              <a:ext cx="461962" cy="50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8" name="Bild 29" descr="icon12.pn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8582"/>
            <a:stretch>
              <a:fillRect/>
            </a:stretch>
          </p:blipFill>
          <p:spPr bwMode="auto">
            <a:xfrm>
              <a:off x="6656033" y="5644847"/>
              <a:ext cx="687387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0" name="Rechteck 159"/>
          <p:cNvSpPr/>
          <p:nvPr/>
        </p:nvSpPr>
        <p:spPr>
          <a:xfrm>
            <a:off x="2335553" y="3861048"/>
            <a:ext cx="4248472" cy="21602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Integrations- und Aggregationsdienste</a:t>
            </a:r>
            <a:endParaRPr kumimoji="0" lang="en-US" sz="1200" b="0" i="1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5" name="Gruppieren 194"/>
          <p:cNvGrpSpPr/>
          <p:nvPr/>
        </p:nvGrpSpPr>
        <p:grpSpPr>
          <a:xfrm>
            <a:off x="5652120" y="989112"/>
            <a:ext cx="1224136" cy="1152128"/>
            <a:chOff x="5652120" y="989112"/>
            <a:chExt cx="1224136" cy="1152128"/>
          </a:xfrm>
        </p:grpSpPr>
        <p:sp>
          <p:nvSpPr>
            <p:cNvPr id="154" name="Flussdiagramm: Zentralspeicher 153"/>
            <p:cNvSpPr/>
            <p:nvPr/>
          </p:nvSpPr>
          <p:spPr>
            <a:xfrm>
              <a:off x="5652120" y="989112"/>
              <a:ext cx="1224136" cy="1152128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Ellipse 168"/>
            <p:cNvSpPr/>
            <p:nvPr/>
          </p:nvSpPr>
          <p:spPr>
            <a:xfrm>
              <a:off x="5796136" y="1565176"/>
              <a:ext cx="1008112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Ellipse 171"/>
            <p:cNvSpPr/>
            <p:nvPr/>
          </p:nvSpPr>
          <p:spPr>
            <a:xfrm>
              <a:off x="5868144" y="1853208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Ellipse 172"/>
            <p:cNvSpPr/>
            <p:nvPr/>
          </p:nvSpPr>
          <p:spPr>
            <a:xfrm>
              <a:off x="5868144" y="1205136"/>
              <a:ext cx="936104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...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4" name="Abgerundetes Rechteck 173"/>
          <p:cNvSpPr/>
          <p:nvPr/>
        </p:nvSpPr>
        <p:spPr>
          <a:xfrm>
            <a:off x="1691680" y="2263327"/>
            <a:ext cx="3418228" cy="2389809"/>
          </a:xfrm>
          <a:prstGeom prst="roundRect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Abgerundetes Rechteck 174"/>
          <p:cNvSpPr/>
          <p:nvPr/>
        </p:nvSpPr>
        <p:spPr>
          <a:xfrm>
            <a:off x="5359889" y="2263327"/>
            <a:ext cx="1810888" cy="2389809"/>
          </a:xfrm>
          <a:prstGeom prst="roundRect">
            <a:avLst/>
          </a:prstGeom>
          <a:noFill/>
          <a:ln w="254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4" name="Gruppieren 193"/>
          <p:cNvGrpSpPr/>
          <p:nvPr/>
        </p:nvGrpSpPr>
        <p:grpSpPr>
          <a:xfrm>
            <a:off x="3995936" y="975567"/>
            <a:ext cx="1224136" cy="1157289"/>
            <a:chOff x="3995936" y="975567"/>
            <a:chExt cx="1224136" cy="1157289"/>
          </a:xfrm>
        </p:grpSpPr>
        <p:sp>
          <p:nvSpPr>
            <p:cNvPr id="165" name="Flussdiagramm: Zentralspeicher 164"/>
            <p:cNvSpPr/>
            <p:nvPr/>
          </p:nvSpPr>
          <p:spPr>
            <a:xfrm>
              <a:off x="3995936" y="975567"/>
              <a:ext cx="1224136" cy="1157289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Ellipse 169"/>
            <p:cNvSpPr/>
            <p:nvPr/>
          </p:nvSpPr>
          <p:spPr>
            <a:xfrm>
              <a:off x="4211960" y="1556792"/>
              <a:ext cx="1008112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Payment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Ellipse 170"/>
            <p:cNvSpPr/>
            <p:nvPr/>
          </p:nvSpPr>
          <p:spPr>
            <a:xfrm>
              <a:off x="4139952" y="1196752"/>
              <a:ext cx="1008112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Disposition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Ellipse 175"/>
            <p:cNvSpPr/>
            <p:nvPr/>
          </p:nvSpPr>
          <p:spPr>
            <a:xfrm>
              <a:off x="4197078" y="1884051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7" name="Ellipse 176"/>
          <p:cNvSpPr/>
          <p:nvPr/>
        </p:nvSpPr>
        <p:spPr>
          <a:xfrm>
            <a:off x="5541957" y="2420888"/>
            <a:ext cx="1690140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Aufzeichnung Kunden-buchungen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Ellipse 177"/>
          <p:cNvSpPr/>
          <p:nvPr/>
        </p:nvSpPr>
        <p:spPr>
          <a:xfrm>
            <a:off x="5359887" y="3140968"/>
            <a:ext cx="1728193" cy="576064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Nutzungs-abhängige Tarifinformation</a:t>
            </a:r>
            <a:endParaRPr kumimoji="0" lang="en-US" sz="12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Legende mit Pfeil nach links und rechts 180"/>
          <p:cNvSpPr/>
          <p:nvPr/>
        </p:nvSpPr>
        <p:spPr>
          <a:xfrm>
            <a:off x="1331640" y="3491441"/>
            <a:ext cx="720080" cy="576064"/>
          </a:xfrm>
          <a:prstGeom prst="leftRightArrowCallout">
            <a:avLst>
              <a:gd name="adj1" fmla="val 22946"/>
              <a:gd name="adj2" fmla="val 25000"/>
              <a:gd name="adj3" fmla="val 33219"/>
              <a:gd name="adj4" fmla="val 33562"/>
            </a:avLst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3" name="Gruppieren 192"/>
          <p:cNvGrpSpPr/>
          <p:nvPr/>
        </p:nvGrpSpPr>
        <p:grpSpPr>
          <a:xfrm>
            <a:off x="2267744" y="989112"/>
            <a:ext cx="1224136" cy="1152128"/>
            <a:chOff x="2267744" y="989112"/>
            <a:chExt cx="1224136" cy="1152128"/>
          </a:xfrm>
        </p:grpSpPr>
        <p:sp>
          <p:nvSpPr>
            <p:cNvPr id="183" name="Flussdiagramm: Zentralspeicher 182"/>
            <p:cNvSpPr/>
            <p:nvPr/>
          </p:nvSpPr>
          <p:spPr>
            <a:xfrm>
              <a:off x="2267744" y="989112"/>
              <a:ext cx="1224136" cy="1152128"/>
            </a:xfrm>
            <a:prstGeom prst="flowChartInternalStorag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Ellipse 186"/>
            <p:cNvSpPr/>
            <p:nvPr/>
          </p:nvSpPr>
          <p:spPr>
            <a:xfrm>
              <a:off x="2411760" y="1565176"/>
              <a:ext cx="1008112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eVoting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Ellipse 187"/>
            <p:cNvSpPr/>
            <p:nvPr/>
          </p:nvSpPr>
          <p:spPr>
            <a:xfrm>
              <a:off x="2483768" y="1853208"/>
              <a:ext cx="360040" cy="21602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Ellipse 188"/>
            <p:cNvSpPr/>
            <p:nvPr/>
          </p:nvSpPr>
          <p:spPr>
            <a:xfrm>
              <a:off x="2483768" y="1205136"/>
              <a:ext cx="936104" cy="288032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Anliegen melden</a:t>
              </a:r>
              <a:endParaRPr kumimoji="0" lang="en-US" sz="12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0" name="Titel 1"/>
          <p:cNvSpPr>
            <a:spLocks noGrp="1"/>
          </p:cNvSpPr>
          <p:nvPr>
            <p:ph type="title"/>
          </p:nvPr>
        </p:nvSpPr>
        <p:spPr>
          <a:xfrm>
            <a:off x="307628" y="230722"/>
            <a:ext cx="6147337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err="1" smtClean="0">
                <a:solidFill>
                  <a:schemeClr val="tx2"/>
                </a:solidFill>
              </a:rPr>
              <a:t>Mobilitätsdatencloud</a:t>
            </a:r>
            <a:endParaRPr lang="de-DE" sz="4000" dirty="0" smtClean="0">
              <a:solidFill>
                <a:schemeClr val="tx2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189358" y="2320134"/>
            <a:ext cx="461665" cy="7335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 smtClean="0"/>
              <a:t>Public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7161083" y="2268838"/>
            <a:ext cx="461665" cy="83612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dirty="0" smtClean="0"/>
              <a:t>Private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431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3" grpId="0" animBg="1"/>
      <p:bldP spid="160" grpId="0" animBg="1"/>
      <p:bldP spid="174" grpId="0" animBg="1"/>
      <p:bldP spid="175" grpId="0" animBg="1"/>
      <p:bldP spid="177" grpId="0" animBg="1"/>
      <p:bldP spid="178" grpId="0" animBg="1"/>
      <p:bldP spid="181" grpId="0" animBg="1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2287515" y="2591073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 smtClean="0">
                <a:solidFill>
                  <a:schemeClr val="tx1"/>
                </a:solidFill>
              </a:rPr>
              <a:t>SchoolScout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287515" y="4674124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solidFill>
                  <a:schemeClr val="tx1"/>
                </a:solidFill>
              </a:rPr>
              <a:t>Plant </a:t>
            </a:r>
            <a:r>
              <a:rPr lang="de-DE" sz="3200" dirty="0" err="1" smtClean="0">
                <a:solidFill>
                  <a:schemeClr val="tx1"/>
                </a:solidFill>
              </a:rPr>
              <a:t>Hardiness</a:t>
            </a:r>
            <a:r>
              <a:rPr lang="de-DE" sz="3200" dirty="0" smtClean="0">
                <a:solidFill>
                  <a:schemeClr val="tx1"/>
                </a:solidFill>
              </a:rPr>
              <a:t> Zone </a:t>
            </a:r>
            <a:r>
              <a:rPr lang="de-DE" sz="3200" dirty="0" err="1" smtClean="0">
                <a:solidFill>
                  <a:schemeClr val="tx1"/>
                </a:solidFill>
              </a:rPr>
              <a:t>Map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287515" y="508022"/>
            <a:ext cx="5787362" cy="104557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>
                <a:solidFill>
                  <a:schemeClr val="tx1"/>
                </a:solidFill>
              </a:rPr>
              <a:t>Ozon Sonar</a:t>
            </a:r>
            <a:endParaRPr lang="de-DE" sz="3200" dirty="0">
              <a:solidFill>
                <a:schemeClr val="tx1"/>
              </a:solidFill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320957" y="4494530"/>
            <a:ext cx="2331087" cy="1404763"/>
            <a:chOff x="320957" y="4656596"/>
            <a:chExt cx="2331087" cy="1404763"/>
          </a:xfrm>
        </p:grpSpPr>
        <p:sp>
          <p:nvSpPr>
            <p:cNvPr id="13" name="Abgerundetes Rechteck 12"/>
            <p:cNvSpPr/>
            <p:nvPr/>
          </p:nvSpPr>
          <p:spPr>
            <a:xfrm>
              <a:off x="320957" y="4656596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7" y="5098987"/>
              <a:ext cx="1966466" cy="519980"/>
            </a:xfrm>
            <a:prstGeom prst="rect">
              <a:avLst/>
            </a:prstGeom>
          </p:spPr>
        </p:pic>
      </p:grpSp>
      <p:grpSp>
        <p:nvGrpSpPr>
          <p:cNvPr id="15" name="Gruppieren 14"/>
          <p:cNvGrpSpPr/>
          <p:nvPr/>
        </p:nvGrpSpPr>
        <p:grpSpPr>
          <a:xfrm>
            <a:off x="320957" y="2411479"/>
            <a:ext cx="2331087" cy="1404763"/>
            <a:chOff x="320956" y="2573545"/>
            <a:chExt cx="2331087" cy="1404763"/>
          </a:xfrm>
        </p:grpSpPr>
        <p:sp>
          <p:nvSpPr>
            <p:cNvPr id="12" name="Abgerundetes Rechteck 11"/>
            <p:cNvSpPr/>
            <p:nvPr/>
          </p:nvSpPr>
          <p:spPr>
            <a:xfrm>
              <a:off x="320956" y="2573545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320956" y="2952761"/>
              <a:ext cx="2331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solidFill>
                    <a:schemeClr val="bg1"/>
                  </a:solidFill>
                  <a:latin typeface="Calibri" pitchFamily="34" charset="0"/>
                  <a:ea typeface="Arial Unicode MS" pitchFamily="34" charset="-128"/>
                  <a:cs typeface="Calibri" pitchFamily="34" charset="0"/>
                </a:rPr>
                <a:t>d</a:t>
              </a:r>
              <a:r>
                <a:rPr lang="de-DE" sz="3600" dirty="0" smtClean="0">
                  <a:solidFill>
                    <a:schemeClr val="bg1"/>
                  </a:solidFill>
                  <a:latin typeface="Calibri" pitchFamily="34" charset="0"/>
                  <a:ea typeface="Arial Unicode MS" pitchFamily="34" charset="-128"/>
                  <a:cs typeface="Calibri" pitchFamily="34" charset="0"/>
                </a:rPr>
                <a:t>ata.gov.uk</a:t>
              </a:r>
              <a:endParaRPr lang="de-DE" sz="3600" dirty="0">
                <a:solidFill>
                  <a:schemeClr val="bg1"/>
                </a:solidFill>
                <a:latin typeface="Calibri" pitchFamily="34" charset="0"/>
                <a:ea typeface="Arial Unicode MS" pitchFamily="34" charset="-128"/>
                <a:cs typeface="Calibri" pitchFamily="34" charset="0"/>
              </a:endParaRP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20957" y="328428"/>
            <a:ext cx="2331087" cy="1404763"/>
            <a:chOff x="320958" y="490494"/>
            <a:chExt cx="2331087" cy="1404763"/>
          </a:xfrm>
        </p:grpSpPr>
        <p:sp>
          <p:nvSpPr>
            <p:cNvPr id="10" name="Abgerundetes Rechteck 9"/>
            <p:cNvSpPr/>
            <p:nvPr/>
          </p:nvSpPr>
          <p:spPr>
            <a:xfrm>
              <a:off x="320958" y="490494"/>
              <a:ext cx="2331087" cy="1404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39" y="759488"/>
              <a:ext cx="1076325" cy="866775"/>
            </a:xfrm>
            <a:prstGeom prst="rect">
              <a:avLst/>
            </a:prstGeom>
          </p:spPr>
        </p:pic>
      </p:grpSp>
      <p:pic>
        <p:nvPicPr>
          <p:cNvPr id="3074" name="Picture 2" descr="Ozon Son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51" y="1254560"/>
            <a:ext cx="3348037" cy="957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6" name="Picture 4" descr="http://data.gov.uk/sites/default/files/imagecache/slideshow_background/SchoolScout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249" y="3307278"/>
            <a:ext cx="1842939" cy="1082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97676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di\Desktop\iStock_000009944326X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1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07628" y="230722"/>
            <a:ext cx="6147337" cy="6091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de-DE" sz="4000" dirty="0" smtClean="0">
                <a:solidFill>
                  <a:schemeClr val="tx2"/>
                </a:solidFill>
              </a:rPr>
              <a:t>Danke für Ihre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Aufmerksamkeit</a:t>
            </a:r>
            <a:br>
              <a:rPr lang="de-DE" sz="4000" dirty="0" smtClean="0">
                <a:solidFill>
                  <a:schemeClr val="tx2"/>
                </a:solidFill>
              </a:rPr>
            </a:br>
            <a:r>
              <a:rPr lang="de-DE" sz="4000" dirty="0">
                <a:solidFill>
                  <a:schemeClr val="tx2"/>
                </a:solidFill>
              </a:rPr>
              <a:t/>
            </a:r>
            <a:br>
              <a:rPr lang="de-DE" sz="4000" dirty="0">
                <a:solidFill>
                  <a:schemeClr val="tx2"/>
                </a:solidFill>
              </a:rPr>
            </a:br>
            <a:r>
              <a:rPr lang="de-DE" sz="4000" dirty="0" smtClean="0">
                <a:solidFill>
                  <a:schemeClr val="tx2"/>
                </a:solidFill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249091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ia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02" y="4366208"/>
            <a:ext cx="1241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16" y="535319"/>
            <a:ext cx="11096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5" descr="Logotype_FOK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16" y="2362907"/>
            <a:ext cx="1127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Fraunhofer-Einrichtung für Systeme der Kommunikationstechnik ESK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7" y="4435531"/>
            <a:ext cx="11938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Gesellschaf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7" y="535319"/>
            <a:ext cx="12176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Fraunhofer-Institut für Integrierte Schaltungen II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39" y="2362907"/>
            <a:ext cx="11969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4270716" y="4762556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Florian </a:t>
            </a:r>
            <a:r>
              <a:rPr lang="de-DE" dirty="0" err="1" smtClean="0"/>
              <a:t>Rothfuß</a:t>
            </a:r>
            <a:r>
              <a:rPr lang="de-DE" dirty="0" smtClean="0"/>
              <a:t> </a:t>
            </a:r>
            <a:r>
              <a:rPr lang="de-DE" sz="1100" dirty="0" smtClean="0"/>
              <a:t>florian.rothfus@iao.fraunhofer.de</a:t>
            </a:r>
            <a:endParaRPr lang="de-DE" sz="1100" dirty="0"/>
          </a:p>
        </p:txBody>
      </p:sp>
      <p:sp>
        <p:nvSpPr>
          <p:cNvPr id="13" name="Textfeld 12"/>
          <p:cNvSpPr txBox="1"/>
          <p:nvPr/>
        </p:nvSpPr>
        <p:spPr>
          <a:xfrm>
            <a:off x="4267402" y="2840222"/>
            <a:ext cx="478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Lena Farid </a:t>
            </a:r>
            <a:r>
              <a:rPr lang="de-DE" sz="1100" dirty="0" smtClean="0"/>
              <a:t>lena.farid@fokus.fraunhofer.de</a:t>
            </a:r>
            <a:endParaRPr lang="de-DE" sz="1200" dirty="0" smtClean="0"/>
          </a:p>
          <a:p>
            <a:r>
              <a:rPr lang="de-DE" dirty="0" smtClean="0"/>
              <a:t>Benjamin Dittwald </a:t>
            </a:r>
            <a:r>
              <a:rPr lang="de-DE" sz="1100" dirty="0" smtClean="0"/>
              <a:t>benjam.dittwald@fokus.fraunhofer.de</a:t>
            </a:r>
            <a:endParaRPr lang="de-DE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316217" y="4762556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Josef </a:t>
            </a:r>
            <a:r>
              <a:rPr lang="de-DE" dirty="0" err="1" smtClean="0"/>
              <a:t>Jiru</a:t>
            </a:r>
            <a:r>
              <a:rPr lang="de-DE" dirty="0" smtClean="0"/>
              <a:t> </a:t>
            </a:r>
            <a:r>
              <a:rPr lang="de-DE" sz="1100" dirty="0" smtClean="0"/>
              <a:t>josef.jiru@esk.fraunhofer.de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316216" y="862344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Ulf Jung </a:t>
            </a:r>
            <a:r>
              <a:rPr lang="de-DE" sz="1100" dirty="0" smtClean="0"/>
              <a:t>ulf.jung@ivi.fraunhofer.de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267402" y="862344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Dominik </a:t>
            </a:r>
            <a:r>
              <a:rPr lang="de-DE" dirty="0" err="1" smtClean="0"/>
              <a:t>Noeren</a:t>
            </a:r>
            <a:r>
              <a:rPr lang="de-DE" dirty="0" smtClean="0"/>
              <a:t> </a:t>
            </a:r>
            <a:r>
              <a:rPr lang="de-DE" sz="1100" dirty="0" smtClean="0"/>
              <a:t>dominik.noeren@ise.fraunhofer.de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07628" y="2840222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Philipp Richter </a:t>
            </a:r>
            <a:r>
              <a:rPr lang="de-DE" sz="1100" dirty="0" smtClean="0"/>
              <a:t>philipp.richter@iis.fraunhofer.de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47516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685688" y="2258690"/>
            <a:ext cx="3148962" cy="4003531"/>
            <a:chOff x="2677" y="308"/>
            <a:chExt cx="2701" cy="3434"/>
          </a:xfrm>
        </p:grpSpPr>
        <p:sp>
          <p:nvSpPr>
            <p:cNvPr id="5" name="Freeform 5"/>
            <p:cNvSpPr>
              <a:spLocks noChangeAspect="1"/>
            </p:cNvSpPr>
            <p:nvPr/>
          </p:nvSpPr>
          <p:spPr bwMode="auto">
            <a:xfrm>
              <a:off x="4351" y="935"/>
              <a:ext cx="988" cy="950"/>
            </a:xfrm>
            <a:custGeom>
              <a:avLst/>
              <a:gdLst>
                <a:gd name="T0" fmla="*/ 642 w 1204"/>
                <a:gd name="T1" fmla="*/ 947 h 1148"/>
                <a:gd name="T2" fmla="*/ 538 w 1204"/>
                <a:gd name="T3" fmla="*/ 843 h 1148"/>
                <a:gd name="T4" fmla="*/ 441 w 1204"/>
                <a:gd name="T5" fmla="*/ 843 h 1148"/>
                <a:gd name="T6" fmla="*/ 329 w 1204"/>
                <a:gd name="T7" fmla="*/ 731 h 1148"/>
                <a:gd name="T8" fmla="*/ 329 w 1204"/>
                <a:gd name="T9" fmla="*/ 361 h 1148"/>
                <a:gd name="T10" fmla="*/ 233 w 1204"/>
                <a:gd name="T11" fmla="*/ 361 h 1148"/>
                <a:gd name="T12" fmla="*/ 136 w 1204"/>
                <a:gd name="T13" fmla="*/ 257 h 1148"/>
                <a:gd name="T14" fmla="*/ 56 w 1204"/>
                <a:gd name="T15" fmla="*/ 257 h 1148"/>
                <a:gd name="T16" fmla="*/ 0 w 1204"/>
                <a:gd name="T17" fmla="*/ 193 h 1148"/>
                <a:gd name="T18" fmla="*/ 152 w 1204"/>
                <a:gd name="T19" fmla="*/ 193 h 1148"/>
                <a:gd name="T20" fmla="*/ 257 w 1204"/>
                <a:gd name="T21" fmla="*/ 89 h 1148"/>
                <a:gd name="T22" fmla="*/ 361 w 1204"/>
                <a:gd name="T23" fmla="*/ 89 h 1148"/>
                <a:gd name="T24" fmla="*/ 457 w 1204"/>
                <a:gd name="T25" fmla="*/ 177 h 1148"/>
                <a:gd name="T26" fmla="*/ 666 w 1204"/>
                <a:gd name="T27" fmla="*/ 177 h 1148"/>
                <a:gd name="T28" fmla="*/ 851 w 1204"/>
                <a:gd name="T29" fmla="*/ 0 h 1148"/>
                <a:gd name="T30" fmla="*/ 899 w 1204"/>
                <a:gd name="T31" fmla="*/ 48 h 1148"/>
                <a:gd name="T32" fmla="*/ 963 w 1204"/>
                <a:gd name="T33" fmla="*/ 48 h 1148"/>
                <a:gd name="T34" fmla="*/ 963 w 1204"/>
                <a:gd name="T35" fmla="*/ 137 h 1148"/>
                <a:gd name="T36" fmla="*/ 1035 w 1204"/>
                <a:gd name="T37" fmla="*/ 137 h 1148"/>
                <a:gd name="T38" fmla="*/ 1035 w 1204"/>
                <a:gd name="T39" fmla="*/ 209 h 1148"/>
                <a:gd name="T40" fmla="*/ 923 w 1204"/>
                <a:gd name="T41" fmla="*/ 313 h 1148"/>
                <a:gd name="T42" fmla="*/ 1140 w 1204"/>
                <a:gd name="T43" fmla="*/ 530 h 1148"/>
                <a:gd name="T44" fmla="*/ 1075 w 1204"/>
                <a:gd name="T45" fmla="*/ 586 h 1148"/>
                <a:gd name="T46" fmla="*/ 1172 w 1204"/>
                <a:gd name="T47" fmla="*/ 682 h 1148"/>
                <a:gd name="T48" fmla="*/ 1172 w 1204"/>
                <a:gd name="T49" fmla="*/ 843 h 1148"/>
                <a:gd name="T50" fmla="*/ 1108 w 1204"/>
                <a:gd name="T51" fmla="*/ 899 h 1148"/>
                <a:gd name="T52" fmla="*/ 1204 w 1204"/>
                <a:gd name="T53" fmla="*/ 995 h 1148"/>
                <a:gd name="T54" fmla="*/ 1148 w 1204"/>
                <a:gd name="T55" fmla="*/ 1052 h 1148"/>
                <a:gd name="T56" fmla="*/ 947 w 1204"/>
                <a:gd name="T57" fmla="*/ 1052 h 1148"/>
                <a:gd name="T58" fmla="*/ 947 w 1204"/>
                <a:gd name="T59" fmla="*/ 1148 h 1148"/>
                <a:gd name="T60" fmla="*/ 642 w 1204"/>
                <a:gd name="T61" fmla="*/ 1148 h 1148"/>
                <a:gd name="T62" fmla="*/ 642 w 1204"/>
                <a:gd name="T63" fmla="*/ 1020 h 1148"/>
                <a:gd name="T64" fmla="*/ 642 w 1204"/>
                <a:gd name="T65" fmla="*/ 94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4" h="1148">
                  <a:moveTo>
                    <a:pt x="642" y="947"/>
                  </a:moveTo>
                  <a:lnTo>
                    <a:pt x="538" y="843"/>
                  </a:lnTo>
                  <a:lnTo>
                    <a:pt x="441" y="843"/>
                  </a:lnTo>
                  <a:lnTo>
                    <a:pt x="329" y="731"/>
                  </a:lnTo>
                  <a:lnTo>
                    <a:pt x="329" y="361"/>
                  </a:lnTo>
                  <a:lnTo>
                    <a:pt x="233" y="361"/>
                  </a:lnTo>
                  <a:lnTo>
                    <a:pt x="136" y="257"/>
                  </a:lnTo>
                  <a:lnTo>
                    <a:pt x="56" y="257"/>
                  </a:lnTo>
                  <a:lnTo>
                    <a:pt x="0" y="193"/>
                  </a:lnTo>
                  <a:lnTo>
                    <a:pt x="152" y="193"/>
                  </a:lnTo>
                  <a:lnTo>
                    <a:pt x="257" y="89"/>
                  </a:lnTo>
                  <a:lnTo>
                    <a:pt x="361" y="89"/>
                  </a:lnTo>
                  <a:lnTo>
                    <a:pt x="457" y="177"/>
                  </a:lnTo>
                  <a:lnTo>
                    <a:pt x="666" y="177"/>
                  </a:lnTo>
                  <a:lnTo>
                    <a:pt x="851" y="0"/>
                  </a:lnTo>
                  <a:lnTo>
                    <a:pt x="899" y="48"/>
                  </a:lnTo>
                  <a:lnTo>
                    <a:pt x="963" y="48"/>
                  </a:lnTo>
                  <a:lnTo>
                    <a:pt x="963" y="137"/>
                  </a:lnTo>
                  <a:lnTo>
                    <a:pt x="1035" y="137"/>
                  </a:lnTo>
                  <a:lnTo>
                    <a:pt x="1035" y="209"/>
                  </a:lnTo>
                  <a:lnTo>
                    <a:pt x="923" y="313"/>
                  </a:lnTo>
                  <a:lnTo>
                    <a:pt x="1140" y="530"/>
                  </a:lnTo>
                  <a:lnTo>
                    <a:pt x="1075" y="586"/>
                  </a:lnTo>
                  <a:lnTo>
                    <a:pt x="1172" y="682"/>
                  </a:lnTo>
                  <a:lnTo>
                    <a:pt x="1172" y="843"/>
                  </a:lnTo>
                  <a:lnTo>
                    <a:pt x="1108" y="899"/>
                  </a:lnTo>
                  <a:lnTo>
                    <a:pt x="1204" y="995"/>
                  </a:lnTo>
                  <a:lnTo>
                    <a:pt x="1148" y="1052"/>
                  </a:lnTo>
                  <a:lnTo>
                    <a:pt x="947" y="1052"/>
                  </a:lnTo>
                  <a:lnTo>
                    <a:pt x="947" y="1148"/>
                  </a:lnTo>
                  <a:lnTo>
                    <a:pt x="642" y="1148"/>
                  </a:lnTo>
                  <a:lnTo>
                    <a:pt x="642" y="1020"/>
                  </a:lnTo>
                  <a:lnTo>
                    <a:pt x="642" y="947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6" name="Freeform 6"/>
            <p:cNvSpPr>
              <a:spLocks noChangeAspect="1"/>
            </p:cNvSpPr>
            <p:nvPr/>
          </p:nvSpPr>
          <p:spPr bwMode="auto">
            <a:xfrm>
              <a:off x="2861" y="1347"/>
              <a:ext cx="968" cy="927"/>
            </a:xfrm>
            <a:custGeom>
              <a:avLst/>
              <a:gdLst>
                <a:gd name="T0" fmla="*/ 426 w 1180"/>
                <a:gd name="T1" fmla="*/ 88 h 1123"/>
                <a:gd name="T2" fmla="*/ 538 w 1180"/>
                <a:gd name="T3" fmla="*/ 88 h 1123"/>
                <a:gd name="T4" fmla="*/ 610 w 1180"/>
                <a:gd name="T5" fmla="*/ 16 h 1123"/>
                <a:gd name="T6" fmla="*/ 714 w 1180"/>
                <a:gd name="T7" fmla="*/ 112 h 1123"/>
                <a:gd name="T8" fmla="*/ 714 w 1180"/>
                <a:gd name="T9" fmla="*/ 241 h 1123"/>
                <a:gd name="T10" fmla="*/ 867 w 1180"/>
                <a:gd name="T11" fmla="*/ 241 h 1123"/>
                <a:gd name="T12" fmla="*/ 867 w 1180"/>
                <a:gd name="T13" fmla="*/ 16 h 1123"/>
                <a:gd name="T14" fmla="*/ 963 w 1180"/>
                <a:gd name="T15" fmla="*/ 16 h 1123"/>
                <a:gd name="T16" fmla="*/ 1019 w 1180"/>
                <a:gd name="T17" fmla="*/ 72 h 1123"/>
                <a:gd name="T18" fmla="*/ 1100 w 1180"/>
                <a:gd name="T19" fmla="*/ 0 h 1123"/>
                <a:gd name="T20" fmla="*/ 1100 w 1180"/>
                <a:gd name="T21" fmla="*/ 273 h 1123"/>
                <a:gd name="T22" fmla="*/ 1180 w 1180"/>
                <a:gd name="T23" fmla="*/ 353 h 1123"/>
                <a:gd name="T24" fmla="*/ 1180 w 1180"/>
                <a:gd name="T25" fmla="*/ 506 h 1123"/>
                <a:gd name="T26" fmla="*/ 1068 w 1180"/>
                <a:gd name="T27" fmla="*/ 618 h 1123"/>
                <a:gd name="T28" fmla="*/ 923 w 1180"/>
                <a:gd name="T29" fmla="*/ 618 h 1123"/>
                <a:gd name="T30" fmla="*/ 923 w 1180"/>
                <a:gd name="T31" fmla="*/ 754 h 1123"/>
                <a:gd name="T32" fmla="*/ 714 w 1180"/>
                <a:gd name="T33" fmla="*/ 963 h 1123"/>
                <a:gd name="T34" fmla="*/ 594 w 1180"/>
                <a:gd name="T35" fmla="*/ 843 h 1123"/>
                <a:gd name="T36" fmla="*/ 313 w 1180"/>
                <a:gd name="T37" fmla="*/ 1123 h 1123"/>
                <a:gd name="T38" fmla="*/ 129 w 1180"/>
                <a:gd name="T39" fmla="*/ 1123 h 1123"/>
                <a:gd name="T40" fmla="*/ 56 w 1180"/>
                <a:gd name="T41" fmla="*/ 1059 h 1123"/>
                <a:gd name="T42" fmla="*/ 56 w 1180"/>
                <a:gd name="T43" fmla="*/ 979 h 1123"/>
                <a:gd name="T44" fmla="*/ 0 w 1180"/>
                <a:gd name="T45" fmla="*/ 923 h 1123"/>
                <a:gd name="T46" fmla="*/ 0 w 1180"/>
                <a:gd name="T47" fmla="*/ 690 h 1123"/>
                <a:gd name="T48" fmla="*/ 80 w 1180"/>
                <a:gd name="T49" fmla="*/ 602 h 1123"/>
                <a:gd name="T50" fmla="*/ 80 w 1180"/>
                <a:gd name="T51" fmla="*/ 457 h 1123"/>
                <a:gd name="T52" fmla="*/ 40 w 1180"/>
                <a:gd name="T53" fmla="*/ 417 h 1123"/>
                <a:gd name="T54" fmla="*/ 40 w 1180"/>
                <a:gd name="T55" fmla="*/ 313 h 1123"/>
                <a:gd name="T56" fmla="*/ 321 w 1180"/>
                <a:gd name="T57" fmla="*/ 313 h 1123"/>
                <a:gd name="T58" fmla="*/ 321 w 1180"/>
                <a:gd name="T59" fmla="*/ 193 h 1123"/>
                <a:gd name="T60" fmla="*/ 426 w 1180"/>
                <a:gd name="T61" fmla="*/ 8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0" h="1123">
                  <a:moveTo>
                    <a:pt x="426" y="88"/>
                  </a:moveTo>
                  <a:lnTo>
                    <a:pt x="538" y="88"/>
                  </a:lnTo>
                  <a:lnTo>
                    <a:pt x="610" y="16"/>
                  </a:lnTo>
                  <a:lnTo>
                    <a:pt x="714" y="112"/>
                  </a:lnTo>
                  <a:lnTo>
                    <a:pt x="714" y="241"/>
                  </a:lnTo>
                  <a:lnTo>
                    <a:pt x="867" y="241"/>
                  </a:lnTo>
                  <a:lnTo>
                    <a:pt x="867" y="16"/>
                  </a:lnTo>
                  <a:lnTo>
                    <a:pt x="963" y="16"/>
                  </a:lnTo>
                  <a:lnTo>
                    <a:pt x="1019" y="72"/>
                  </a:lnTo>
                  <a:lnTo>
                    <a:pt x="1100" y="0"/>
                  </a:lnTo>
                  <a:lnTo>
                    <a:pt x="1100" y="273"/>
                  </a:lnTo>
                  <a:lnTo>
                    <a:pt x="1180" y="353"/>
                  </a:lnTo>
                  <a:lnTo>
                    <a:pt x="1180" y="506"/>
                  </a:lnTo>
                  <a:lnTo>
                    <a:pt x="1068" y="618"/>
                  </a:lnTo>
                  <a:lnTo>
                    <a:pt x="923" y="618"/>
                  </a:lnTo>
                  <a:lnTo>
                    <a:pt x="923" y="754"/>
                  </a:lnTo>
                  <a:lnTo>
                    <a:pt x="714" y="963"/>
                  </a:lnTo>
                  <a:lnTo>
                    <a:pt x="594" y="843"/>
                  </a:lnTo>
                  <a:lnTo>
                    <a:pt x="313" y="1123"/>
                  </a:lnTo>
                  <a:lnTo>
                    <a:pt x="129" y="1123"/>
                  </a:lnTo>
                  <a:lnTo>
                    <a:pt x="56" y="1059"/>
                  </a:lnTo>
                  <a:lnTo>
                    <a:pt x="56" y="979"/>
                  </a:lnTo>
                  <a:lnTo>
                    <a:pt x="0" y="923"/>
                  </a:lnTo>
                  <a:lnTo>
                    <a:pt x="0" y="690"/>
                  </a:lnTo>
                  <a:lnTo>
                    <a:pt x="80" y="602"/>
                  </a:lnTo>
                  <a:lnTo>
                    <a:pt x="80" y="457"/>
                  </a:lnTo>
                  <a:lnTo>
                    <a:pt x="40" y="417"/>
                  </a:lnTo>
                  <a:lnTo>
                    <a:pt x="40" y="313"/>
                  </a:lnTo>
                  <a:lnTo>
                    <a:pt x="321" y="313"/>
                  </a:lnTo>
                  <a:lnTo>
                    <a:pt x="321" y="193"/>
                  </a:lnTo>
                  <a:lnTo>
                    <a:pt x="426" y="8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7" name="Freeform 7"/>
            <p:cNvSpPr>
              <a:spLocks noChangeAspect="1"/>
            </p:cNvSpPr>
            <p:nvPr/>
          </p:nvSpPr>
          <p:spPr bwMode="auto">
            <a:xfrm>
              <a:off x="3997" y="1784"/>
              <a:ext cx="709" cy="609"/>
            </a:xfrm>
            <a:custGeom>
              <a:avLst/>
              <a:gdLst>
                <a:gd name="T0" fmla="*/ 0 w 866"/>
                <a:gd name="T1" fmla="*/ 545 h 738"/>
                <a:gd name="T2" fmla="*/ 192 w 866"/>
                <a:gd name="T3" fmla="*/ 738 h 738"/>
                <a:gd name="T4" fmla="*/ 192 w 866"/>
                <a:gd name="T5" fmla="*/ 658 h 738"/>
                <a:gd name="T6" fmla="*/ 329 w 866"/>
                <a:gd name="T7" fmla="*/ 658 h 738"/>
                <a:gd name="T8" fmla="*/ 401 w 866"/>
                <a:gd name="T9" fmla="*/ 730 h 738"/>
                <a:gd name="T10" fmla="*/ 401 w 866"/>
                <a:gd name="T11" fmla="*/ 561 h 738"/>
                <a:gd name="T12" fmla="*/ 489 w 866"/>
                <a:gd name="T13" fmla="*/ 650 h 738"/>
                <a:gd name="T14" fmla="*/ 650 w 866"/>
                <a:gd name="T15" fmla="*/ 650 h 738"/>
                <a:gd name="T16" fmla="*/ 650 w 866"/>
                <a:gd name="T17" fmla="*/ 569 h 738"/>
                <a:gd name="T18" fmla="*/ 754 w 866"/>
                <a:gd name="T19" fmla="*/ 569 h 738"/>
                <a:gd name="T20" fmla="*/ 754 w 866"/>
                <a:gd name="T21" fmla="*/ 481 h 738"/>
                <a:gd name="T22" fmla="*/ 866 w 866"/>
                <a:gd name="T23" fmla="*/ 369 h 738"/>
                <a:gd name="T24" fmla="*/ 794 w 866"/>
                <a:gd name="T25" fmla="*/ 297 h 738"/>
                <a:gd name="T26" fmla="*/ 730 w 866"/>
                <a:gd name="T27" fmla="*/ 369 h 738"/>
                <a:gd name="T28" fmla="*/ 666 w 866"/>
                <a:gd name="T29" fmla="*/ 369 h 738"/>
                <a:gd name="T30" fmla="*/ 305 w 866"/>
                <a:gd name="T31" fmla="*/ 0 h 738"/>
                <a:gd name="T32" fmla="*/ 200 w 866"/>
                <a:gd name="T33" fmla="*/ 0 h 738"/>
                <a:gd name="T34" fmla="*/ 80 w 866"/>
                <a:gd name="T35" fmla="*/ 0 h 738"/>
                <a:gd name="T36" fmla="*/ 0 w 866"/>
                <a:gd name="T37" fmla="*/ 96 h 738"/>
                <a:gd name="T38" fmla="*/ 96 w 866"/>
                <a:gd name="T39" fmla="*/ 200 h 738"/>
                <a:gd name="T40" fmla="*/ 0 w 866"/>
                <a:gd name="T41" fmla="*/ 297 h 738"/>
                <a:gd name="T42" fmla="*/ 0 w 866"/>
                <a:gd name="T43" fmla="*/ 545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6" h="738">
                  <a:moveTo>
                    <a:pt x="0" y="545"/>
                  </a:moveTo>
                  <a:lnTo>
                    <a:pt x="192" y="738"/>
                  </a:lnTo>
                  <a:lnTo>
                    <a:pt x="192" y="658"/>
                  </a:lnTo>
                  <a:lnTo>
                    <a:pt x="329" y="658"/>
                  </a:lnTo>
                  <a:lnTo>
                    <a:pt x="401" y="730"/>
                  </a:lnTo>
                  <a:lnTo>
                    <a:pt x="401" y="561"/>
                  </a:lnTo>
                  <a:lnTo>
                    <a:pt x="489" y="650"/>
                  </a:lnTo>
                  <a:lnTo>
                    <a:pt x="650" y="650"/>
                  </a:lnTo>
                  <a:lnTo>
                    <a:pt x="650" y="569"/>
                  </a:lnTo>
                  <a:lnTo>
                    <a:pt x="754" y="569"/>
                  </a:lnTo>
                  <a:lnTo>
                    <a:pt x="754" y="481"/>
                  </a:lnTo>
                  <a:lnTo>
                    <a:pt x="866" y="369"/>
                  </a:lnTo>
                  <a:lnTo>
                    <a:pt x="794" y="297"/>
                  </a:lnTo>
                  <a:lnTo>
                    <a:pt x="730" y="369"/>
                  </a:lnTo>
                  <a:lnTo>
                    <a:pt x="666" y="369"/>
                  </a:lnTo>
                  <a:lnTo>
                    <a:pt x="305" y="0"/>
                  </a:lnTo>
                  <a:lnTo>
                    <a:pt x="200" y="0"/>
                  </a:lnTo>
                  <a:lnTo>
                    <a:pt x="80" y="0"/>
                  </a:lnTo>
                  <a:lnTo>
                    <a:pt x="0" y="96"/>
                  </a:lnTo>
                  <a:lnTo>
                    <a:pt x="96" y="200"/>
                  </a:lnTo>
                  <a:lnTo>
                    <a:pt x="0" y="297"/>
                  </a:lnTo>
                  <a:lnTo>
                    <a:pt x="0" y="545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8" name="Freeform 8"/>
            <p:cNvSpPr>
              <a:spLocks noChangeAspect="1"/>
            </p:cNvSpPr>
            <p:nvPr/>
          </p:nvSpPr>
          <p:spPr bwMode="auto">
            <a:xfrm>
              <a:off x="4161" y="1149"/>
              <a:ext cx="717" cy="938"/>
            </a:xfrm>
            <a:custGeom>
              <a:avLst/>
              <a:gdLst>
                <a:gd name="T0" fmla="*/ 369 w 875"/>
                <a:gd name="T1" fmla="*/ 0 h 1140"/>
                <a:gd name="T2" fmla="*/ 466 w 875"/>
                <a:gd name="T3" fmla="*/ 104 h 1140"/>
                <a:gd name="T4" fmla="*/ 562 w 875"/>
                <a:gd name="T5" fmla="*/ 104 h 1140"/>
                <a:gd name="T6" fmla="*/ 562 w 875"/>
                <a:gd name="T7" fmla="*/ 474 h 1140"/>
                <a:gd name="T8" fmla="*/ 674 w 875"/>
                <a:gd name="T9" fmla="*/ 586 h 1140"/>
                <a:gd name="T10" fmla="*/ 771 w 875"/>
                <a:gd name="T11" fmla="*/ 586 h 1140"/>
                <a:gd name="T12" fmla="*/ 875 w 875"/>
                <a:gd name="T13" fmla="*/ 690 h 1140"/>
                <a:gd name="T14" fmla="*/ 875 w 875"/>
                <a:gd name="T15" fmla="*/ 763 h 1140"/>
                <a:gd name="T16" fmla="*/ 618 w 875"/>
                <a:gd name="T17" fmla="*/ 763 h 1140"/>
                <a:gd name="T18" fmla="*/ 538 w 875"/>
                <a:gd name="T19" fmla="*/ 851 h 1140"/>
                <a:gd name="T20" fmla="*/ 538 w 875"/>
                <a:gd name="T21" fmla="*/ 1011 h 1140"/>
                <a:gd name="T22" fmla="*/ 594 w 875"/>
                <a:gd name="T23" fmla="*/ 1068 h 1140"/>
                <a:gd name="T24" fmla="*/ 530 w 875"/>
                <a:gd name="T25" fmla="*/ 1140 h 1140"/>
                <a:gd name="T26" fmla="*/ 466 w 875"/>
                <a:gd name="T27" fmla="*/ 1140 h 1140"/>
                <a:gd name="T28" fmla="*/ 105 w 875"/>
                <a:gd name="T29" fmla="*/ 771 h 1140"/>
                <a:gd name="T30" fmla="*/ 0 w 875"/>
                <a:gd name="T31" fmla="*/ 771 h 1140"/>
                <a:gd name="T32" fmla="*/ 0 w 875"/>
                <a:gd name="T33" fmla="*/ 554 h 1140"/>
                <a:gd name="T34" fmla="*/ 89 w 875"/>
                <a:gd name="T35" fmla="*/ 554 h 1140"/>
                <a:gd name="T36" fmla="*/ 137 w 875"/>
                <a:gd name="T37" fmla="*/ 498 h 1140"/>
                <a:gd name="T38" fmla="*/ 137 w 875"/>
                <a:gd name="T39" fmla="*/ 169 h 1140"/>
                <a:gd name="T40" fmla="*/ 97 w 875"/>
                <a:gd name="T41" fmla="*/ 129 h 1140"/>
                <a:gd name="T42" fmla="*/ 97 w 875"/>
                <a:gd name="T43" fmla="*/ 72 h 1140"/>
                <a:gd name="T44" fmla="*/ 289 w 875"/>
                <a:gd name="T45" fmla="*/ 72 h 1140"/>
                <a:gd name="T46" fmla="*/ 369 w 875"/>
                <a:gd name="T47" fmla="*/ 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75" h="1140">
                  <a:moveTo>
                    <a:pt x="369" y="0"/>
                  </a:moveTo>
                  <a:lnTo>
                    <a:pt x="466" y="104"/>
                  </a:lnTo>
                  <a:lnTo>
                    <a:pt x="562" y="104"/>
                  </a:lnTo>
                  <a:lnTo>
                    <a:pt x="562" y="474"/>
                  </a:lnTo>
                  <a:lnTo>
                    <a:pt x="674" y="586"/>
                  </a:lnTo>
                  <a:lnTo>
                    <a:pt x="771" y="586"/>
                  </a:lnTo>
                  <a:lnTo>
                    <a:pt x="875" y="690"/>
                  </a:lnTo>
                  <a:lnTo>
                    <a:pt x="875" y="763"/>
                  </a:lnTo>
                  <a:lnTo>
                    <a:pt x="618" y="763"/>
                  </a:lnTo>
                  <a:lnTo>
                    <a:pt x="538" y="851"/>
                  </a:lnTo>
                  <a:lnTo>
                    <a:pt x="538" y="1011"/>
                  </a:lnTo>
                  <a:lnTo>
                    <a:pt x="594" y="1068"/>
                  </a:lnTo>
                  <a:lnTo>
                    <a:pt x="530" y="1140"/>
                  </a:lnTo>
                  <a:lnTo>
                    <a:pt x="466" y="1140"/>
                  </a:lnTo>
                  <a:lnTo>
                    <a:pt x="105" y="771"/>
                  </a:lnTo>
                  <a:lnTo>
                    <a:pt x="0" y="771"/>
                  </a:lnTo>
                  <a:lnTo>
                    <a:pt x="0" y="554"/>
                  </a:lnTo>
                  <a:lnTo>
                    <a:pt x="89" y="554"/>
                  </a:lnTo>
                  <a:lnTo>
                    <a:pt x="137" y="498"/>
                  </a:lnTo>
                  <a:lnTo>
                    <a:pt x="137" y="169"/>
                  </a:lnTo>
                  <a:lnTo>
                    <a:pt x="97" y="129"/>
                  </a:lnTo>
                  <a:lnTo>
                    <a:pt x="97" y="72"/>
                  </a:lnTo>
                  <a:lnTo>
                    <a:pt x="289" y="72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9" name="Freeform 9"/>
            <p:cNvSpPr>
              <a:spLocks noChangeAspect="1"/>
            </p:cNvSpPr>
            <p:nvPr/>
          </p:nvSpPr>
          <p:spPr bwMode="auto">
            <a:xfrm>
              <a:off x="3190" y="2585"/>
              <a:ext cx="885" cy="1047"/>
            </a:xfrm>
            <a:custGeom>
              <a:avLst/>
              <a:gdLst>
                <a:gd name="T0" fmla="*/ 305 w 1076"/>
                <a:gd name="T1" fmla="*/ 473 h 1268"/>
                <a:gd name="T2" fmla="*/ 305 w 1076"/>
                <a:gd name="T3" fmla="*/ 345 h 1268"/>
                <a:gd name="T4" fmla="*/ 362 w 1076"/>
                <a:gd name="T5" fmla="*/ 289 h 1268"/>
                <a:gd name="T6" fmla="*/ 362 w 1076"/>
                <a:gd name="T7" fmla="*/ 96 h 1268"/>
                <a:gd name="T8" fmla="*/ 458 w 1076"/>
                <a:gd name="T9" fmla="*/ 96 h 1268"/>
                <a:gd name="T10" fmla="*/ 546 w 1076"/>
                <a:gd name="T11" fmla="*/ 176 h 1268"/>
                <a:gd name="T12" fmla="*/ 610 w 1076"/>
                <a:gd name="T13" fmla="*/ 112 h 1268"/>
                <a:gd name="T14" fmla="*/ 723 w 1076"/>
                <a:gd name="T15" fmla="*/ 112 h 1268"/>
                <a:gd name="T16" fmla="*/ 723 w 1076"/>
                <a:gd name="T17" fmla="*/ 0 h 1268"/>
                <a:gd name="T18" fmla="*/ 827 w 1076"/>
                <a:gd name="T19" fmla="*/ 0 h 1268"/>
                <a:gd name="T20" fmla="*/ 996 w 1076"/>
                <a:gd name="T21" fmla="*/ 168 h 1268"/>
                <a:gd name="T22" fmla="*/ 996 w 1076"/>
                <a:gd name="T23" fmla="*/ 377 h 1268"/>
                <a:gd name="T24" fmla="*/ 1076 w 1076"/>
                <a:gd name="T25" fmla="*/ 457 h 1268"/>
                <a:gd name="T26" fmla="*/ 1076 w 1076"/>
                <a:gd name="T27" fmla="*/ 594 h 1268"/>
                <a:gd name="T28" fmla="*/ 939 w 1076"/>
                <a:gd name="T29" fmla="*/ 730 h 1268"/>
                <a:gd name="T30" fmla="*/ 939 w 1076"/>
                <a:gd name="T31" fmla="*/ 1115 h 1268"/>
                <a:gd name="T32" fmla="*/ 851 w 1076"/>
                <a:gd name="T33" fmla="*/ 1203 h 1268"/>
                <a:gd name="T34" fmla="*/ 787 w 1076"/>
                <a:gd name="T35" fmla="*/ 1268 h 1268"/>
                <a:gd name="T36" fmla="*/ 699 w 1076"/>
                <a:gd name="T37" fmla="*/ 1171 h 1268"/>
                <a:gd name="T38" fmla="*/ 522 w 1076"/>
                <a:gd name="T39" fmla="*/ 1171 h 1268"/>
                <a:gd name="T40" fmla="*/ 450 w 1076"/>
                <a:gd name="T41" fmla="*/ 1099 h 1268"/>
                <a:gd name="T42" fmla="*/ 313 w 1076"/>
                <a:gd name="T43" fmla="*/ 1099 h 1268"/>
                <a:gd name="T44" fmla="*/ 313 w 1076"/>
                <a:gd name="T45" fmla="*/ 1203 h 1268"/>
                <a:gd name="T46" fmla="*/ 81 w 1076"/>
                <a:gd name="T47" fmla="*/ 1203 h 1268"/>
                <a:gd name="T48" fmla="*/ 0 w 1076"/>
                <a:gd name="T49" fmla="*/ 1123 h 1268"/>
                <a:gd name="T50" fmla="*/ 0 w 1076"/>
                <a:gd name="T51" fmla="*/ 1027 h 1268"/>
                <a:gd name="T52" fmla="*/ 65 w 1076"/>
                <a:gd name="T53" fmla="*/ 963 h 1268"/>
                <a:gd name="T54" fmla="*/ 65 w 1076"/>
                <a:gd name="T55" fmla="*/ 714 h 1268"/>
                <a:gd name="T56" fmla="*/ 305 w 1076"/>
                <a:gd name="T57" fmla="*/ 473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6" h="1268">
                  <a:moveTo>
                    <a:pt x="305" y="473"/>
                  </a:moveTo>
                  <a:lnTo>
                    <a:pt x="305" y="345"/>
                  </a:lnTo>
                  <a:lnTo>
                    <a:pt x="362" y="289"/>
                  </a:lnTo>
                  <a:lnTo>
                    <a:pt x="362" y="96"/>
                  </a:lnTo>
                  <a:lnTo>
                    <a:pt x="458" y="96"/>
                  </a:lnTo>
                  <a:lnTo>
                    <a:pt x="546" y="176"/>
                  </a:lnTo>
                  <a:lnTo>
                    <a:pt x="610" y="112"/>
                  </a:lnTo>
                  <a:lnTo>
                    <a:pt x="723" y="112"/>
                  </a:lnTo>
                  <a:lnTo>
                    <a:pt x="723" y="0"/>
                  </a:lnTo>
                  <a:lnTo>
                    <a:pt x="827" y="0"/>
                  </a:lnTo>
                  <a:lnTo>
                    <a:pt x="996" y="168"/>
                  </a:lnTo>
                  <a:lnTo>
                    <a:pt x="996" y="377"/>
                  </a:lnTo>
                  <a:lnTo>
                    <a:pt x="1076" y="457"/>
                  </a:lnTo>
                  <a:lnTo>
                    <a:pt x="1076" y="594"/>
                  </a:lnTo>
                  <a:lnTo>
                    <a:pt x="939" y="730"/>
                  </a:lnTo>
                  <a:lnTo>
                    <a:pt x="939" y="1115"/>
                  </a:lnTo>
                  <a:lnTo>
                    <a:pt x="851" y="1203"/>
                  </a:lnTo>
                  <a:lnTo>
                    <a:pt x="787" y="1268"/>
                  </a:lnTo>
                  <a:lnTo>
                    <a:pt x="699" y="1171"/>
                  </a:lnTo>
                  <a:lnTo>
                    <a:pt x="522" y="1171"/>
                  </a:lnTo>
                  <a:lnTo>
                    <a:pt x="450" y="1099"/>
                  </a:lnTo>
                  <a:lnTo>
                    <a:pt x="313" y="1099"/>
                  </a:lnTo>
                  <a:lnTo>
                    <a:pt x="313" y="1203"/>
                  </a:lnTo>
                  <a:lnTo>
                    <a:pt x="81" y="1203"/>
                  </a:lnTo>
                  <a:lnTo>
                    <a:pt x="0" y="1123"/>
                  </a:lnTo>
                  <a:lnTo>
                    <a:pt x="0" y="1027"/>
                  </a:lnTo>
                  <a:lnTo>
                    <a:pt x="65" y="963"/>
                  </a:lnTo>
                  <a:lnTo>
                    <a:pt x="65" y="714"/>
                  </a:lnTo>
                  <a:lnTo>
                    <a:pt x="305" y="473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0" name="Freeform 10"/>
            <p:cNvSpPr>
              <a:spLocks noChangeAspect="1"/>
            </p:cNvSpPr>
            <p:nvPr/>
          </p:nvSpPr>
          <p:spPr bwMode="auto">
            <a:xfrm>
              <a:off x="3330" y="1766"/>
              <a:ext cx="745" cy="966"/>
            </a:xfrm>
            <a:custGeom>
              <a:avLst/>
              <a:gdLst>
                <a:gd name="T0" fmla="*/ 441 w 907"/>
                <a:gd name="T1" fmla="*/ 1107 h 1171"/>
                <a:gd name="T2" fmla="*/ 441 w 907"/>
                <a:gd name="T3" fmla="*/ 826 h 1171"/>
                <a:gd name="T4" fmla="*/ 554 w 907"/>
                <a:gd name="T5" fmla="*/ 826 h 1171"/>
                <a:gd name="T6" fmla="*/ 811 w 907"/>
                <a:gd name="T7" fmla="*/ 569 h 1171"/>
                <a:gd name="T8" fmla="*/ 811 w 907"/>
                <a:gd name="T9" fmla="*/ 321 h 1171"/>
                <a:gd name="T10" fmla="*/ 907 w 907"/>
                <a:gd name="T11" fmla="*/ 224 h 1171"/>
                <a:gd name="T12" fmla="*/ 811 w 907"/>
                <a:gd name="T13" fmla="*/ 120 h 1171"/>
                <a:gd name="T14" fmla="*/ 690 w 907"/>
                <a:gd name="T15" fmla="*/ 120 h 1171"/>
                <a:gd name="T16" fmla="*/ 690 w 907"/>
                <a:gd name="T17" fmla="*/ 0 h 1171"/>
                <a:gd name="T18" fmla="*/ 610 w 907"/>
                <a:gd name="T19" fmla="*/ 0 h 1171"/>
                <a:gd name="T20" fmla="*/ 498 w 907"/>
                <a:gd name="T21" fmla="*/ 112 h 1171"/>
                <a:gd name="T22" fmla="*/ 353 w 907"/>
                <a:gd name="T23" fmla="*/ 112 h 1171"/>
                <a:gd name="T24" fmla="*/ 353 w 907"/>
                <a:gd name="T25" fmla="*/ 248 h 1171"/>
                <a:gd name="T26" fmla="*/ 144 w 907"/>
                <a:gd name="T27" fmla="*/ 457 h 1171"/>
                <a:gd name="T28" fmla="*/ 144 w 907"/>
                <a:gd name="T29" fmla="*/ 585 h 1171"/>
                <a:gd name="T30" fmla="*/ 88 w 907"/>
                <a:gd name="T31" fmla="*/ 650 h 1171"/>
                <a:gd name="T32" fmla="*/ 136 w 907"/>
                <a:gd name="T33" fmla="*/ 698 h 1171"/>
                <a:gd name="T34" fmla="*/ 0 w 907"/>
                <a:gd name="T35" fmla="*/ 834 h 1171"/>
                <a:gd name="T36" fmla="*/ 56 w 907"/>
                <a:gd name="T37" fmla="*/ 890 h 1171"/>
                <a:gd name="T38" fmla="*/ 112 w 907"/>
                <a:gd name="T39" fmla="*/ 842 h 1171"/>
                <a:gd name="T40" fmla="*/ 193 w 907"/>
                <a:gd name="T41" fmla="*/ 842 h 1171"/>
                <a:gd name="T42" fmla="*/ 193 w 907"/>
                <a:gd name="T43" fmla="*/ 1091 h 1171"/>
                <a:gd name="T44" fmla="*/ 289 w 907"/>
                <a:gd name="T45" fmla="*/ 1091 h 1171"/>
                <a:gd name="T46" fmla="*/ 377 w 907"/>
                <a:gd name="T47" fmla="*/ 1171 h 1171"/>
                <a:gd name="T48" fmla="*/ 441 w 907"/>
                <a:gd name="T49" fmla="*/ 1107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1171">
                  <a:moveTo>
                    <a:pt x="441" y="1107"/>
                  </a:moveTo>
                  <a:lnTo>
                    <a:pt x="441" y="826"/>
                  </a:lnTo>
                  <a:lnTo>
                    <a:pt x="554" y="826"/>
                  </a:lnTo>
                  <a:lnTo>
                    <a:pt x="811" y="569"/>
                  </a:lnTo>
                  <a:lnTo>
                    <a:pt x="811" y="321"/>
                  </a:lnTo>
                  <a:lnTo>
                    <a:pt x="907" y="224"/>
                  </a:lnTo>
                  <a:lnTo>
                    <a:pt x="811" y="120"/>
                  </a:lnTo>
                  <a:lnTo>
                    <a:pt x="690" y="120"/>
                  </a:lnTo>
                  <a:lnTo>
                    <a:pt x="690" y="0"/>
                  </a:lnTo>
                  <a:lnTo>
                    <a:pt x="610" y="0"/>
                  </a:lnTo>
                  <a:lnTo>
                    <a:pt x="498" y="112"/>
                  </a:lnTo>
                  <a:lnTo>
                    <a:pt x="353" y="112"/>
                  </a:lnTo>
                  <a:lnTo>
                    <a:pt x="353" y="248"/>
                  </a:lnTo>
                  <a:lnTo>
                    <a:pt x="144" y="457"/>
                  </a:lnTo>
                  <a:lnTo>
                    <a:pt x="144" y="585"/>
                  </a:lnTo>
                  <a:lnTo>
                    <a:pt x="88" y="650"/>
                  </a:lnTo>
                  <a:lnTo>
                    <a:pt x="136" y="698"/>
                  </a:lnTo>
                  <a:lnTo>
                    <a:pt x="0" y="834"/>
                  </a:lnTo>
                  <a:lnTo>
                    <a:pt x="56" y="890"/>
                  </a:lnTo>
                  <a:lnTo>
                    <a:pt x="112" y="842"/>
                  </a:lnTo>
                  <a:lnTo>
                    <a:pt x="193" y="842"/>
                  </a:lnTo>
                  <a:lnTo>
                    <a:pt x="193" y="1091"/>
                  </a:lnTo>
                  <a:lnTo>
                    <a:pt x="289" y="1091"/>
                  </a:lnTo>
                  <a:lnTo>
                    <a:pt x="377" y="1171"/>
                  </a:lnTo>
                  <a:lnTo>
                    <a:pt x="441" y="1107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1" name="Freeform 11"/>
            <p:cNvSpPr>
              <a:spLocks noChangeAspect="1"/>
            </p:cNvSpPr>
            <p:nvPr/>
          </p:nvSpPr>
          <p:spPr bwMode="auto">
            <a:xfrm>
              <a:off x="2835" y="2042"/>
              <a:ext cx="653" cy="934"/>
            </a:xfrm>
            <a:custGeom>
              <a:avLst/>
              <a:gdLst>
                <a:gd name="T0" fmla="*/ 746 w 795"/>
                <a:gd name="T1" fmla="*/ 120 h 1131"/>
                <a:gd name="T2" fmla="*/ 746 w 795"/>
                <a:gd name="T3" fmla="*/ 248 h 1131"/>
                <a:gd name="T4" fmla="*/ 690 w 795"/>
                <a:gd name="T5" fmla="*/ 313 h 1131"/>
                <a:gd name="T6" fmla="*/ 738 w 795"/>
                <a:gd name="T7" fmla="*/ 361 h 1131"/>
                <a:gd name="T8" fmla="*/ 602 w 795"/>
                <a:gd name="T9" fmla="*/ 497 h 1131"/>
                <a:gd name="T10" fmla="*/ 658 w 795"/>
                <a:gd name="T11" fmla="*/ 553 h 1131"/>
                <a:gd name="T12" fmla="*/ 714 w 795"/>
                <a:gd name="T13" fmla="*/ 505 h 1131"/>
                <a:gd name="T14" fmla="*/ 795 w 795"/>
                <a:gd name="T15" fmla="*/ 505 h 1131"/>
                <a:gd name="T16" fmla="*/ 795 w 795"/>
                <a:gd name="T17" fmla="*/ 947 h 1131"/>
                <a:gd name="T18" fmla="*/ 738 w 795"/>
                <a:gd name="T19" fmla="*/ 1003 h 1131"/>
                <a:gd name="T20" fmla="*/ 738 w 795"/>
                <a:gd name="T21" fmla="*/ 1131 h 1131"/>
                <a:gd name="T22" fmla="*/ 650 w 795"/>
                <a:gd name="T23" fmla="*/ 1051 h 1131"/>
                <a:gd name="T24" fmla="*/ 530 w 795"/>
                <a:gd name="T25" fmla="*/ 1051 h 1131"/>
                <a:gd name="T26" fmla="*/ 482 w 795"/>
                <a:gd name="T27" fmla="*/ 995 h 1131"/>
                <a:gd name="T28" fmla="*/ 441 w 795"/>
                <a:gd name="T29" fmla="*/ 995 h 1131"/>
                <a:gd name="T30" fmla="*/ 441 w 795"/>
                <a:gd name="T31" fmla="*/ 834 h 1131"/>
                <a:gd name="T32" fmla="*/ 361 w 795"/>
                <a:gd name="T33" fmla="*/ 762 h 1131"/>
                <a:gd name="T34" fmla="*/ 88 w 795"/>
                <a:gd name="T35" fmla="*/ 762 h 1131"/>
                <a:gd name="T36" fmla="*/ 201 w 795"/>
                <a:gd name="T37" fmla="*/ 650 h 1131"/>
                <a:gd name="T38" fmla="*/ 0 w 795"/>
                <a:gd name="T39" fmla="*/ 449 h 1131"/>
                <a:gd name="T40" fmla="*/ 161 w 795"/>
                <a:gd name="T41" fmla="*/ 280 h 1131"/>
                <a:gd name="T42" fmla="*/ 345 w 795"/>
                <a:gd name="T43" fmla="*/ 280 h 1131"/>
                <a:gd name="T44" fmla="*/ 626 w 795"/>
                <a:gd name="T45" fmla="*/ 0 h 1131"/>
                <a:gd name="T46" fmla="*/ 746 w 795"/>
                <a:gd name="T47" fmla="*/ 12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95" h="1131">
                  <a:moveTo>
                    <a:pt x="746" y="120"/>
                  </a:moveTo>
                  <a:lnTo>
                    <a:pt x="746" y="248"/>
                  </a:lnTo>
                  <a:lnTo>
                    <a:pt x="690" y="313"/>
                  </a:lnTo>
                  <a:lnTo>
                    <a:pt x="738" y="361"/>
                  </a:lnTo>
                  <a:lnTo>
                    <a:pt x="602" y="497"/>
                  </a:lnTo>
                  <a:lnTo>
                    <a:pt x="658" y="553"/>
                  </a:lnTo>
                  <a:lnTo>
                    <a:pt x="714" y="505"/>
                  </a:lnTo>
                  <a:lnTo>
                    <a:pt x="795" y="505"/>
                  </a:lnTo>
                  <a:lnTo>
                    <a:pt x="795" y="947"/>
                  </a:lnTo>
                  <a:lnTo>
                    <a:pt x="738" y="1003"/>
                  </a:lnTo>
                  <a:lnTo>
                    <a:pt x="738" y="1131"/>
                  </a:lnTo>
                  <a:lnTo>
                    <a:pt x="650" y="1051"/>
                  </a:lnTo>
                  <a:lnTo>
                    <a:pt x="530" y="1051"/>
                  </a:lnTo>
                  <a:lnTo>
                    <a:pt x="482" y="995"/>
                  </a:lnTo>
                  <a:lnTo>
                    <a:pt x="441" y="995"/>
                  </a:lnTo>
                  <a:lnTo>
                    <a:pt x="441" y="834"/>
                  </a:lnTo>
                  <a:lnTo>
                    <a:pt x="361" y="762"/>
                  </a:lnTo>
                  <a:lnTo>
                    <a:pt x="88" y="762"/>
                  </a:lnTo>
                  <a:lnTo>
                    <a:pt x="201" y="650"/>
                  </a:lnTo>
                  <a:lnTo>
                    <a:pt x="0" y="449"/>
                  </a:lnTo>
                  <a:lnTo>
                    <a:pt x="161" y="280"/>
                  </a:lnTo>
                  <a:lnTo>
                    <a:pt x="345" y="280"/>
                  </a:lnTo>
                  <a:lnTo>
                    <a:pt x="626" y="0"/>
                  </a:lnTo>
                  <a:lnTo>
                    <a:pt x="746" y="12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2" name="Freeform 12"/>
            <p:cNvSpPr>
              <a:spLocks noChangeAspect="1"/>
            </p:cNvSpPr>
            <p:nvPr/>
          </p:nvSpPr>
          <p:spPr bwMode="auto">
            <a:xfrm>
              <a:off x="3694" y="2232"/>
              <a:ext cx="1363" cy="1510"/>
            </a:xfrm>
            <a:custGeom>
              <a:avLst/>
              <a:gdLst>
                <a:gd name="T0" fmla="*/ 241 w 1662"/>
                <a:gd name="T1" fmla="*/ 1629 h 1830"/>
                <a:gd name="T2" fmla="*/ 329 w 1662"/>
                <a:gd name="T3" fmla="*/ 1541 h 1830"/>
                <a:gd name="T4" fmla="*/ 329 w 1662"/>
                <a:gd name="T5" fmla="*/ 1156 h 1830"/>
                <a:gd name="T6" fmla="*/ 466 w 1662"/>
                <a:gd name="T7" fmla="*/ 1020 h 1830"/>
                <a:gd name="T8" fmla="*/ 466 w 1662"/>
                <a:gd name="T9" fmla="*/ 883 h 1830"/>
                <a:gd name="T10" fmla="*/ 386 w 1662"/>
                <a:gd name="T11" fmla="*/ 803 h 1830"/>
                <a:gd name="T12" fmla="*/ 386 w 1662"/>
                <a:gd name="T13" fmla="*/ 594 h 1830"/>
                <a:gd name="T14" fmla="*/ 217 w 1662"/>
                <a:gd name="T15" fmla="*/ 426 h 1830"/>
                <a:gd name="T16" fmla="*/ 113 w 1662"/>
                <a:gd name="T17" fmla="*/ 426 h 1830"/>
                <a:gd name="T18" fmla="*/ 113 w 1662"/>
                <a:gd name="T19" fmla="*/ 538 h 1830"/>
                <a:gd name="T20" fmla="*/ 0 w 1662"/>
                <a:gd name="T21" fmla="*/ 538 h 1830"/>
                <a:gd name="T22" fmla="*/ 0 w 1662"/>
                <a:gd name="T23" fmla="*/ 257 h 1830"/>
                <a:gd name="T24" fmla="*/ 113 w 1662"/>
                <a:gd name="T25" fmla="*/ 257 h 1830"/>
                <a:gd name="T26" fmla="*/ 370 w 1662"/>
                <a:gd name="T27" fmla="*/ 0 h 1830"/>
                <a:gd name="T28" fmla="*/ 562 w 1662"/>
                <a:gd name="T29" fmla="*/ 193 h 1830"/>
                <a:gd name="T30" fmla="*/ 562 w 1662"/>
                <a:gd name="T31" fmla="*/ 113 h 1830"/>
                <a:gd name="T32" fmla="*/ 699 w 1662"/>
                <a:gd name="T33" fmla="*/ 113 h 1830"/>
                <a:gd name="T34" fmla="*/ 771 w 1662"/>
                <a:gd name="T35" fmla="*/ 185 h 1830"/>
                <a:gd name="T36" fmla="*/ 771 w 1662"/>
                <a:gd name="T37" fmla="*/ 16 h 1830"/>
                <a:gd name="T38" fmla="*/ 859 w 1662"/>
                <a:gd name="T39" fmla="*/ 105 h 1830"/>
                <a:gd name="T40" fmla="*/ 1020 w 1662"/>
                <a:gd name="T41" fmla="*/ 105 h 1830"/>
                <a:gd name="T42" fmla="*/ 1092 w 1662"/>
                <a:gd name="T43" fmla="*/ 169 h 1830"/>
                <a:gd name="T44" fmla="*/ 1044 w 1662"/>
                <a:gd name="T45" fmla="*/ 217 h 1830"/>
                <a:gd name="T46" fmla="*/ 1196 w 1662"/>
                <a:gd name="T47" fmla="*/ 369 h 1830"/>
                <a:gd name="T48" fmla="*/ 1196 w 1662"/>
                <a:gd name="T49" fmla="*/ 538 h 1830"/>
                <a:gd name="T50" fmla="*/ 1662 w 1662"/>
                <a:gd name="T51" fmla="*/ 995 h 1830"/>
                <a:gd name="T52" fmla="*/ 1662 w 1662"/>
                <a:gd name="T53" fmla="*/ 1116 h 1830"/>
                <a:gd name="T54" fmla="*/ 1549 w 1662"/>
                <a:gd name="T55" fmla="*/ 1116 h 1830"/>
                <a:gd name="T56" fmla="*/ 1549 w 1662"/>
                <a:gd name="T57" fmla="*/ 1196 h 1830"/>
                <a:gd name="T58" fmla="*/ 1437 w 1662"/>
                <a:gd name="T59" fmla="*/ 1308 h 1830"/>
                <a:gd name="T60" fmla="*/ 1317 w 1662"/>
                <a:gd name="T61" fmla="*/ 1308 h 1830"/>
                <a:gd name="T62" fmla="*/ 1317 w 1662"/>
                <a:gd name="T63" fmla="*/ 1437 h 1830"/>
                <a:gd name="T64" fmla="*/ 1397 w 1662"/>
                <a:gd name="T65" fmla="*/ 1517 h 1830"/>
                <a:gd name="T66" fmla="*/ 1397 w 1662"/>
                <a:gd name="T67" fmla="*/ 1726 h 1830"/>
                <a:gd name="T68" fmla="*/ 1301 w 1662"/>
                <a:gd name="T69" fmla="*/ 1629 h 1830"/>
                <a:gd name="T70" fmla="*/ 1180 w 1662"/>
                <a:gd name="T71" fmla="*/ 1629 h 1830"/>
                <a:gd name="T72" fmla="*/ 1132 w 1662"/>
                <a:gd name="T73" fmla="*/ 1581 h 1830"/>
                <a:gd name="T74" fmla="*/ 1044 w 1662"/>
                <a:gd name="T75" fmla="*/ 1670 h 1830"/>
                <a:gd name="T76" fmla="*/ 867 w 1662"/>
                <a:gd name="T77" fmla="*/ 1670 h 1830"/>
                <a:gd name="T78" fmla="*/ 763 w 1662"/>
                <a:gd name="T79" fmla="*/ 1766 h 1830"/>
                <a:gd name="T80" fmla="*/ 650 w 1662"/>
                <a:gd name="T81" fmla="*/ 1766 h 1830"/>
                <a:gd name="T82" fmla="*/ 650 w 1662"/>
                <a:gd name="T83" fmla="*/ 1670 h 1830"/>
                <a:gd name="T84" fmla="*/ 434 w 1662"/>
                <a:gd name="T85" fmla="*/ 1670 h 1830"/>
                <a:gd name="T86" fmla="*/ 434 w 1662"/>
                <a:gd name="T87" fmla="*/ 1734 h 1830"/>
                <a:gd name="T88" fmla="*/ 337 w 1662"/>
                <a:gd name="T89" fmla="*/ 1830 h 1830"/>
                <a:gd name="T90" fmla="*/ 337 w 1662"/>
                <a:gd name="T91" fmla="*/ 1734 h 1830"/>
                <a:gd name="T92" fmla="*/ 241 w 1662"/>
                <a:gd name="T93" fmla="*/ 1629 h 1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2" h="1830">
                  <a:moveTo>
                    <a:pt x="241" y="1629"/>
                  </a:moveTo>
                  <a:lnTo>
                    <a:pt x="329" y="1541"/>
                  </a:lnTo>
                  <a:lnTo>
                    <a:pt x="329" y="1156"/>
                  </a:lnTo>
                  <a:lnTo>
                    <a:pt x="466" y="1020"/>
                  </a:lnTo>
                  <a:lnTo>
                    <a:pt x="466" y="883"/>
                  </a:lnTo>
                  <a:lnTo>
                    <a:pt x="386" y="803"/>
                  </a:lnTo>
                  <a:lnTo>
                    <a:pt x="386" y="594"/>
                  </a:lnTo>
                  <a:lnTo>
                    <a:pt x="217" y="426"/>
                  </a:lnTo>
                  <a:lnTo>
                    <a:pt x="113" y="426"/>
                  </a:lnTo>
                  <a:lnTo>
                    <a:pt x="113" y="538"/>
                  </a:lnTo>
                  <a:lnTo>
                    <a:pt x="0" y="538"/>
                  </a:lnTo>
                  <a:lnTo>
                    <a:pt x="0" y="257"/>
                  </a:lnTo>
                  <a:lnTo>
                    <a:pt x="113" y="257"/>
                  </a:lnTo>
                  <a:lnTo>
                    <a:pt x="370" y="0"/>
                  </a:lnTo>
                  <a:lnTo>
                    <a:pt x="562" y="193"/>
                  </a:lnTo>
                  <a:lnTo>
                    <a:pt x="562" y="113"/>
                  </a:lnTo>
                  <a:lnTo>
                    <a:pt x="699" y="113"/>
                  </a:lnTo>
                  <a:lnTo>
                    <a:pt x="771" y="185"/>
                  </a:lnTo>
                  <a:lnTo>
                    <a:pt x="771" y="16"/>
                  </a:lnTo>
                  <a:lnTo>
                    <a:pt x="859" y="105"/>
                  </a:lnTo>
                  <a:lnTo>
                    <a:pt x="1020" y="105"/>
                  </a:lnTo>
                  <a:lnTo>
                    <a:pt x="1092" y="169"/>
                  </a:lnTo>
                  <a:lnTo>
                    <a:pt x="1044" y="217"/>
                  </a:lnTo>
                  <a:lnTo>
                    <a:pt x="1196" y="369"/>
                  </a:lnTo>
                  <a:lnTo>
                    <a:pt x="1196" y="538"/>
                  </a:lnTo>
                  <a:lnTo>
                    <a:pt x="1662" y="995"/>
                  </a:lnTo>
                  <a:lnTo>
                    <a:pt x="1662" y="1116"/>
                  </a:lnTo>
                  <a:lnTo>
                    <a:pt x="1549" y="1116"/>
                  </a:lnTo>
                  <a:lnTo>
                    <a:pt x="1549" y="1196"/>
                  </a:lnTo>
                  <a:lnTo>
                    <a:pt x="1437" y="1308"/>
                  </a:lnTo>
                  <a:lnTo>
                    <a:pt x="1317" y="1308"/>
                  </a:lnTo>
                  <a:lnTo>
                    <a:pt x="1317" y="1437"/>
                  </a:lnTo>
                  <a:lnTo>
                    <a:pt x="1397" y="1517"/>
                  </a:lnTo>
                  <a:lnTo>
                    <a:pt x="1397" y="1726"/>
                  </a:lnTo>
                  <a:lnTo>
                    <a:pt x="1301" y="1629"/>
                  </a:lnTo>
                  <a:lnTo>
                    <a:pt x="1180" y="1629"/>
                  </a:lnTo>
                  <a:lnTo>
                    <a:pt x="1132" y="1581"/>
                  </a:lnTo>
                  <a:lnTo>
                    <a:pt x="1044" y="1670"/>
                  </a:lnTo>
                  <a:lnTo>
                    <a:pt x="867" y="1670"/>
                  </a:lnTo>
                  <a:lnTo>
                    <a:pt x="763" y="1766"/>
                  </a:lnTo>
                  <a:lnTo>
                    <a:pt x="650" y="1766"/>
                  </a:lnTo>
                  <a:lnTo>
                    <a:pt x="650" y="1670"/>
                  </a:lnTo>
                  <a:lnTo>
                    <a:pt x="434" y="1670"/>
                  </a:lnTo>
                  <a:lnTo>
                    <a:pt x="434" y="1734"/>
                  </a:lnTo>
                  <a:lnTo>
                    <a:pt x="337" y="1830"/>
                  </a:lnTo>
                  <a:lnTo>
                    <a:pt x="337" y="1734"/>
                  </a:lnTo>
                  <a:lnTo>
                    <a:pt x="241" y="1629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3" name="Freeform 13"/>
            <p:cNvSpPr>
              <a:spLocks noChangeAspect="1"/>
            </p:cNvSpPr>
            <p:nvPr/>
          </p:nvSpPr>
          <p:spPr bwMode="auto">
            <a:xfrm>
              <a:off x="4529" y="1778"/>
              <a:ext cx="849" cy="643"/>
            </a:xfrm>
            <a:custGeom>
              <a:avLst/>
              <a:gdLst>
                <a:gd name="T0" fmla="*/ 72 w 1035"/>
                <a:gd name="T1" fmla="*/ 722 h 778"/>
                <a:gd name="T2" fmla="*/ 0 w 1035"/>
                <a:gd name="T3" fmla="*/ 658 h 778"/>
                <a:gd name="T4" fmla="*/ 0 w 1035"/>
                <a:gd name="T5" fmla="*/ 577 h 778"/>
                <a:gd name="T6" fmla="*/ 104 w 1035"/>
                <a:gd name="T7" fmla="*/ 577 h 778"/>
                <a:gd name="T8" fmla="*/ 104 w 1035"/>
                <a:gd name="T9" fmla="*/ 489 h 778"/>
                <a:gd name="T10" fmla="*/ 216 w 1035"/>
                <a:gd name="T11" fmla="*/ 377 h 778"/>
                <a:gd name="T12" fmla="*/ 88 w 1035"/>
                <a:gd name="T13" fmla="*/ 248 h 778"/>
                <a:gd name="T14" fmla="*/ 88 w 1035"/>
                <a:gd name="T15" fmla="*/ 88 h 778"/>
                <a:gd name="T16" fmla="*/ 168 w 1035"/>
                <a:gd name="T17" fmla="*/ 0 h 778"/>
                <a:gd name="T18" fmla="*/ 425 w 1035"/>
                <a:gd name="T19" fmla="*/ 0 h 778"/>
                <a:gd name="T20" fmla="*/ 425 w 1035"/>
                <a:gd name="T21" fmla="*/ 128 h 778"/>
                <a:gd name="T22" fmla="*/ 730 w 1035"/>
                <a:gd name="T23" fmla="*/ 128 h 778"/>
                <a:gd name="T24" fmla="*/ 730 w 1035"/>
                <a:gd name="T25" fmla="*/ 32 h 778"/>
                <a:gd name="T26" fmla="*/ 931 w 1035"/>
                <a:gd name="T27" fmla="*/ 32 h 778"/>
                <a:gd name="T28" fmla="*/ 1035 w 1035"/>
                <a:gd name="T29" fmla="*/ 144 h 778"/>
                <a:gd name="T30" fmla="*/ 1035 w 1035"/>
                <a:gd name="T31" fmla="*/ 353 h 778"/>
                <a:gd name="T32" fmla="*/ 971 w 1035"/>
                <a:gd name="T33" fmla="*/ 417 h 778"/>
                <a:gd name="T34" fmla="*/ 866 w 1035"/>
                <a:gd name="T35" fmla="*/ 313 h 778"/>
                <a:gd name="T36" fmla="*/ 762 w 1035"/>
                <a:gd name="T37" fmla="*/ 313 h 778"/>
                <a:gd name="T38" fmla="*/ 826 w 1035"/>
                <a:gd name="T39" fmla="*/ 377 h 778"/>
                <a:gd name="T40" fmla="*/ 714 w 1035"/>
                <a:gd name="T41" fmla="*/ 489 h 778"/>
                <a:gd name="T42" fmla="*/ 553 w 1035"/>
                <a:gd name="T43" fmla="*/ 489 h 778"/>
                <a:gd name="T44" fmla="*/ 385 w 1035"/>
                <a:gd name="T45" fmla="*/ 658 h 778"/>
                <a:gd name="T46" fmla="*/ 240 w 1035"/>
                <a:gd name="T47" fmla="*/ 658 h 778"/>
                <a:gd name="T48" fmla="*/ 120 w 1035"/>
                <a:gd name="T49" fmla="*/ 778 h 778"/>
                <a:gd name="T50" fmla="*/ 72 w 1035"/>
                <a:gd name="T51" fmla="*/ 722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35" h="778">
                  <a:moveTo>
                    <a:pt x="72" y="722"/>
                  </a:moveTo>
                  <a:lnTo>
                    <a:pt x="0" y="658"/>
                  </a:lnTo>
                  <a:lnTo>
                    <a:pt x="0" y="577"/>
                  </a:lnTo>
                  <a:lnTo>
                    <a:pt x="104" y="577"/>
                  </a:lnTo>
                  <a:lnTo>
                    <a:pt x="104" y="489"/>
                  </a:lnTo>
                  <a:lnTo>
                    <a:pt x="216" y="377"/>
                  </a:lnTo>
                  <a:lnTo>
                    <a:pt x="88" y="248"/>
                  </a:lnTo>
                  <a:lnTo>
                    <a:pt x="88" y="88"/>
                  </a:lnTo>
                  <a:lnTo>
                    <a:pt x="168" y="0"/>
                  </a:lnTo>
                  <a:lnTo>
                    <a:pt x="425" y="0"/>
                  </a:lnTo>
                  <a:lnTo>
                    <a:pt x="425" y="128"/>
                  </a:lnTo>
                  <a:lnTo>
                    <a:pt x="730" y="128"/>
                  </a:lnTo>
                  <a:lnTo>
                    <a:pt x="730" y="32"/>
                  </a:lnTo>
                  <a:lnTo>
                    <a:pt x="931" y="32"/>
                  </a:lnTo>
                  <a:lnTo>
                    <a:pt x="1035" y="144"/>
                  </a:lnTo>
                  <a:lnTo>
                    <a:pt x="1035" y="353"/>
                  </a:lnTo>
                  <a:lnTo>
                    <a:pt x="971" y="417"/>
                  </a:lnTo>
                  <a:lnTo>
                    <a:pt x="866" y="313"/>
                  </a:lnTo>
                  <a:lnTo>
                    <a:pt x="762" y="313"/>
                  </a:lnTo>
                  <a:lnTo>
                    <a:pt x="826" y="377"/>
                  </a:lnTo>
                  <a:lnTo>
                    <a:pt x="714" y="489"/>
                  </a:lnTo>
                  <a:lnTo>
                    <a:pt x="553" y="489"/>
                  </a:lnTo>
                  <a:lnTo>
                    <a:pt x="385" y="658"/>
                  </a:lnTo>
                  <a:lnTo>
                    <a:pt x="240" y="658"/>
                  </a:lnTo>
                  <a:lnTo>
                    <a:pt x="120" y="778"/>
                  </a:lnTo>
                  <a:lnTo>
                    <a:pt x="72" y="722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4" name="Freeform 14"/>
            <p:cNvSpPr>
              <a:spLocks noChangeAspect="1"/>
            </p:cNvSpPr>
            <p:nvPr/>
          </p:nvSpPr>
          <p:spPr bwMode="auto">
            <a:xfrm>
              <a:off x="3678" y="308"/>
              <a:ext cx="633" cy="695"/>
            </a:xfrm>
            <a:custGeom>
              <a:avLst/>
              <a:gdLst>
                <a:gd name="T0" fmla="*/ 378 w 771"/>
                <a:gd name="T1" fmla="*/ 722 h 843"/>
                <a:gd name="T2" fmla="*/ 185 w 771"/>
                <a:gd name="T3" fmla="*/ 538 h 843"/>
                <a:gd name="T4" fmla="*/ 73 w 771"/>
                <a:gd name="T5" fmla="*/ 538 h 843"/>
                <a:gd name="T6" fmla="*/ 73 w 771"/>
                <a:gd name="T7" fmla="*/ 313 h 843"/>
                <a:gd name="T8" fmla="*/ 0 w 771"/>
                <a:gd name="T9" fmla="*/ 313 h 843"/>
                <a:gd name="T10" fmla="*/ 0 w 771"/>
                <a:gd name="T11" fmla="*/ 217 h 843"/>
                <a:gd name="T12" fmla="*/ 137 w 771"/>
                <a:gd name="T13" fmla="*/ 217 h 843"/>
                <a:gd name="T14" fmla="*/ 8 w 771"/>
                <a:gd name="T15" fmla="*/ 88 h 843"/>
                <a:gd name="T16" fmla="*/ 8 w 771"/>
                <a:gd name="T17" fmla="*/ 0 h 843"/>
                <a:gd name="T18" fmla="*/ 193 w 771"/>
                <a:gd name="T19" fmla="*/ 0 h 843"/>
                <a:gd name="T20" fmla="*/ 225 w 771"/>
                <a:gd name="T21" fmla="*/ 32 h 843"/>
                <a:gd name="T22" fmla="*/ 362 w 771"/>
                <a:gd name="T23" fmla="*/ 32 h 843"/>
                <a:gd name="T24" fmla="*/ 482 w 771"/>
                <a:gd name="T25" fmla="*/ 152 h 843"/>
                <a:gd name="T26" fmla="*/ 394 w 771"/>
                <a:gd name="T27" fmla="*/ 241 h 843"/>
                <a:gd name="T28" fmla="*/ 490 w 771"/>
                <a:gd name="T29" fmla="*/ 241 h 843"/>
                <a:gd name="T30" fmla="*/ 538 w 771"/>
                <a:gd name="T31" fmla="*/ 289 h 843"/>
                <a:gd name="T32" fmla="*/ 771 w 771"/>
                <a:gd name="T33" fmla="*/ 289 h 843"/>
                <a:gd name="T34" fmla="*/ 771 w 771"/>
                <a:gd name="T35" fmla="*/ 369 h 843"/>
                <a:gd name="T36" fmla="*/ 691 w 771"/>
                <a:gd name="T37" fmla="*/ 457 h 843"/>
                <a:gd name="T38" fmla="*/ 691 w 771"/>
                <a:gd name="T39" fmla="*/ 554 h 843"/>
                <a:gd name="T40" fmla="*/ 691 w 771"/>
                <a:gd name="T41" fmla="*/ 626 h 843"/>
                <a:gd name="T42" fmla="*/ 747 w 771"/>
                <a:gd name="T43" fmla="*/ 690 h 843"/>
                <a:gd name="T44" fmla="*/ 594 w 771"/>
                <a:gd name="T45" fmla="*/ 843 h 843"/>
                <a:gd name="T46" fmla="*/ 482 w 771"/>
                <a:gd name="T47" fmla="*/ 730 h 843"/>
                <a:gd name="T48" fmla="*/ 482 w 771"/>
                <a:gd name="T49" fmla="*/ 610 h 843"/>
                <a:gd name="T50" fmla="*/ 378 w 771"/>
                <a:gd name="T51" fmla="*/ 7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1" h="843">
                  <a:moveTo>
                    <a:pt x="378" y="722"/>
                  </a:moveTo>
                  <a:lnTo>
                    <a:pt x="185" y="538"/>
                  </a:lnTo>
                  <a:lnTo>
                    <a:pt x="73" y="538"/>
                  </a:lnTo>
                  <a:lnTo>
                    <a:pt x="73" y="313"/>
                  </a:lnTo>
                  <a:lnTo>
                    <a:pt x="0" y="313"/>
                  </a:lnTo>
                  <a:lnTo>
                    <a:pt x="0" y="217"/>
                  </a:lnTo>
                  <a:lnTo>
                    <a:pt x="137" y="217"/>
                  </a:lnTo>
                  <a:lnTo>
                    <a:pt x="8" y="88"/>
                  </a:lnTo>
                  <a:lnTo>
                    <a:pt x="8" y="0"/>
                  </a:lnTo>
                  <a:lnTo>
                    <a:pt x="193" y="0"/>
                  </a:lnTo>
                  <a:lnTo>
                    <a:pt x="225" y="32"/>
                  </a:lnTo>
                  <a:lnTo>
                    <a:pt x="362" y="32"/>
                  </a:lnTo>
                  <a:lnTo>
                    <a:pt x="482" y="152"/>
                  </a:lnTo>
                  <a:lnTo>
                    <a:pt x="394" y="241"/>
                  </a:lnTo>
                  <a:lnTo>
                    <a:pt x="490" y="241"/>
                  </a:lnTo>
                  <a:lnTo>
                    <a:pt x="538" y="289"/>
                  </a:lnTo>
                  <a:lnTo>
                    <a:pt x="771" y="289"/>
                  </a:lnTo>
                  <a:lnTo>
                    <a:pt x="771" y="369"/>
                  </a:lnTo>
                  <a:lnTo>
                    <a:pt x="691" y="457"/>
                  </a:lnTo>
                  <a:lnTo>
                    <a:pt x="691" y="554"/>
                  </a:lnTo>
                  <a:lnTo>
                    <a:pt x="691" y="626"/>
                  </a:lnTo>
                  <a:lnTo>
                    <a:pt x="747" y="690"/>
                  </a:lnTo>
                  <a:lnTo>
                    <a:pt x="594" y="843"/>
                  </a:lnTo>
                  <a:lnTo>
                    <a:pt x="482" y="730"/>
                  </a:lnTo>
                  <a:lnTo>
                    <a:pt x="482" y="610"/>
                  </a:lnTo>
                  <a:lnTo>
                    <a:pt x="378" y="722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5" name="Freeform 15"/>
            <p:cNvSpPr>
              <a:spLocks noChangeAspect="1"/>
            </p:cNvSpPr>
            <p:nvPr/>
          </p:nvSpPr>
          <p:spPr bwMode="auto">
            <a:xfrm>
              <a:off x="4165" y="508"/>
              <a:ext cx="1034" cy="590"/>
            </a:xfrm>
            <a:custGeom>
              <a:avLst/>
              <a:gdLst>
                <a:gd name="T0" fmla="*/ 1260 w 1260"/>
                <a:gd name="T1" fmla="*/ 658 h 714"/>
                <a:gd name="T2" fmla="*/ 1188 w 1260"/>
                <a:gd name="T3" fmla="*/ 658 h 714"/>
                <a:gd name="T4" fmla="*/ 1188 w 1260"/>
                <a:gd name="T5" fmla="*/ 569 h 714"/>
                <a:gd name="T6" fmla="*/ 1124 w 1260"/>
                <a:gd name="T7" fmla="*/ 569 h 714"/>
                <a:gd name="T8" fmla="*/ 1076 w 1260"/>
                <a:gd name="T9" fmla="*/ 521 h 714"/>
                <a:gd name="T10" fmla="*/ 891 w 1260"/>
                <a:gd name="T11" fmla="*/ 698 h 714"/>
                <a:gd name="T12" fmla="*/ 682 w 1260"/>
                <a:gd name="T13" fmla="*/ 698 h 714"/>
                <a:gd name="T14" fmla="*/ 586 w 1260"/>
                <a:gd name="T15" fmla="*/ 610 h 714"/>
                <a:gd name="T16" fmla="*/ 482 w 1260"/>
                <a:gd name="T17" fmla="*/ 610 h 714"/>
                <a:gd name="T18" fmla="*/ 377 w 1260"/>
                <a:gd name="T19" fmla="*/ 714 h 714"/>
                <a:gd name="T20" fmla="*/ 225 w 1260"/>
                <a:gd name="T21" fmla="*/ 714 h 714"/>
                <a:gd name="T22" fmla="*/ 105 w 1260"/>
                <a:gd name="T23" fmla="*/ 602 h 714"/>
                <a:gd name="T24" fmla="*/ 0 w 1260"/>
                <a:gd name="T25" fmla="*/ 602 h 714"/>
                <a:gd name="T26" fmla="*/ 153 w 1260"/>
                <a:gd name="T27" fmla="*/ 449 h 714"/>
                <a:gd name="T28" fmla="*/ 97 w 1260"/>
                <a:gd name="T29" fmla="*/ 385 h 714"/>
                <a:gd name="T30" fmla="*/ 97 w 1260"/>
                <a:gd name="T31" fmla="*/ 313 h 714"/>
                <a:gd name="T32" fmla="*/ 177 w 1260"/>
                <a:gd name="T33" fmla="*/ 224 h 714"/>
                <a:gd name="T34" fmla="*/ 249 w 1260"/>
                <a:gd name="T35" fmla="*/ 297 h 714"/>
                <a:gd name="T36" fmla="*/ 394 w 1260"/>
                <a:gd name="T37" fmla="*/ 144 h 714"/>
                <a:gd name="T38" fmla="*/ 522 w 1260"/>
                <a:gd name="T39" fmla="*/ 144 h 714"/>
                <a:gd name="T40" fmla="*/ 666 w 1260"/>
                <a:gd name="T41" fmla="*/ 0 h 714"/>
                <a:gd name="T42" fmla="*/ 779 w 1260"/>
                <a:gd name="T43" fmla="*/ 0 h 714"/>
                <a:gd name="T44" fmla="*/ 739 w 1260"/>
                <a:gd name="T45" fmla="*/ 48 h 714"/>
                <a:gd name="T46" fmla="*/ 819 w 1260"/>
                <a:gd name="T47" fmla="*/ 48 h 714"/>
                <a:gd name="T48" fmla="*/ 939 w 1260"/>
                <a:gd name="T49" fmla="*/ 168 h 714"/>
                <a:gd name="T50" fmla="*/ 1044 w 1260"/>
                <a:gd name="T51" fmla="*/ 168 h 714"/>
                <a:gd name="T52" fmla="*/ 1044 w 1260"/>
                <a:gd name="T53" fmla="*/ 265 h 714"/>
                <a:gd name="T54" fmla="*/ 1260 w 1260"/>
                <a:gd name="T55" fmla="*/ 481 h 714"/>
                <a:gd name="T56" fmla="*/ 1260 w 1260"/>
                <a:gd name="T57" fmla="*/ 658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60" h="714">
                  <a:moveTo>
                    <a:pt x="1260" y="658"/>
                  </a:moveTo>
                  <a:lnTo>
                    <a:pt x="1188" y="658"/>
                  </a:lnTo>
                  <a:lnTo>
                    <a:pt x="1188" y="569"/>
                  </a:lnTo>
                  <a:lnTo>
                    <a:pt x="1124" y="569"/>
                  </a:lnTo>
                  <a:lnTo>
                    <a:pt x="1076" y="521"/>
                  </a:lnTo>
                  <a:lnTo>
                    <a:pt x="891" y="698"/>
                  </a:lnTo>
                  <a:lnTo>
                    <a:pt x="682" y="698"/>
                  </a:lnTo>
                  <a:lnTo>
                    <a:pt x="586" y="610"/>
                  </a:lnTo>
                  <a:lnTo>
                    <a:pt x="482" y="610"/>
                  </a:lnTo>
                  <a:lnTo>
                    <a:pt x="377" y="714"/>
                  </a:lnTo>
                  <a:lnTo>
                    <a:pt x="225" y="714"/>
                  </a:lnTo>
                  <a:lnTo>
                    <a:pt x="105" y="602"/>
                  </a:lnTo>
                  <a:lnTo>
                    <a:pt x="0" y="602"/>
                  </a:lnTo>
                  <a:lnTo>
                    <a:pt x="153" y="449"/>
                  </a:lnTo>
                  <a:lnTo>
                    <a:pt x="97" y="385"/>
                  </a:lnTo>
                  <a:lnTo>
                    <a:pt x="97" y="313"/>
                  </a:lnTo>
                  <a:lnTo>
                    <a:pt x="177" y="224"/>
                  </a:lnTo>
                  <a:lnTo>
                    <a:pt x="249" y="297"/>
                  </a:lnTo>
                  <a:lnTo>
                    <a:pt x="394" y="144"/>
                  </a:lnTo>
                  <a:lnTo>
                    <a:pt x="522" y="144"/>
                  </a:lnTo>
                  <a:lnTo>
                    <a:pt x="666" y="0"/>
                  </a:lnTo>
                  <a:lnTo>
                    <a:pt x="779" y="0"/>
                  </a:lnTo>
                  <a:lnTo>
                    <a:pt x="739" y="48"/>
                  </a:lnTo>
                  <a:lnTo>
                    <a:pt x="819" y="48"/>
                  </a:lnTo>
                  <a:lnTo>
                    <a:pt x="939" y="168"/>
                  </a:lnTo>
                  <a:lnTo>
                    <a:pt x="1044" y="168"/>
                  </a:lnTo>
                  <a:lnTo>
                    <a:pt x="1044" y="265"/>
                  </a:lnTo>
                  <a:lnTo>
                    <a:pt x="1260" y="481"/>
                  </a:lnTo>
                  <a:lnTo>
                    <a:pt x="1260" y="65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6" name="Freeform 16"/>
            <p:cNvSpPr>
              <a:spLocks noChangeAspect="1"/>
            </p:cNvSpPr>
            <p:nvPr/>
          </p:nvSpPr>
          <p:spPr bwMode="auto">
            <a:xfrm>
              <a:off x="3129" y="712"/>
              <a:ext cx="1333" cy="1151"/>
            </a:xfrm>
            <a:custGeom>
              <a:avLst/>
              <a:gdLst>
                <a:gd name="T0" fmla="*/ 1052 w 1629"/>
                <a:gd name="T1" fmla="*/ 297 h 1397"/>
                <a:gd name="T2" fmla="*/ 1220 w 1629"/>
                <a:gd name="T3" fmla="*/ 297 h 1397"/>
                <a:gd name="T4" fmla="*/ 1268 w 1629"/>
                <a:gd name="T5" fmla="*/ 354 h 1397"/>
                <a:gd name="T6" fmla="*/ 1373 w 1629"/>
                <a:gd name="T7" fmla="*/ 354 h 1397"/>
                <a:gd name="T8" fmla="*/ 1493 w 1629"/>
                <a:gd name="T9" fmla="*/ 466 h 1397"/>
                <a:gd name="T10" fmla="*/ 1549 w 1629"/>
                <a:gd name="T11" fmla="*/ 530 h 1397"/>
                <a:gd name="T12" fmla="*/ 1629 w 1629"/>
                <a:gd name="T13" fmla="*/ 530 h 1397"/>
                <a:gd name="T14" fmla="*/ 1549 w 1629"/>
                <a:gd name="T15" fmla="*/ 602 h 1397"/>
                <a:gd name="T16" fmla="*/ 1357 w 1629"/>
                <a:gd name="T17" fmla="*/ 602 h 1397"/>
                <a:gd name="T18" fmla="*/ 1357 w 1629"/>
                <a:gd name="T19" fmla="*/ 659 h 1397"/>
                <a:gd name="T20" fmla="*/ 1397 w 1629"/>
                <a:gd name="T21" fmla="*/ 699 h 1397"/>
                <a:gd name="T22" fmla="*/ 1397 w 1629"/>
                <a:gd name="T23" fmla="*/ 1028 h 1397"/>
                <a:gd name="T24" fmla="*/ 1349 w 1629"/>
                <a:gd name="T25" fmla="*/ 1084 h 1397"/>
                <a:gd name="T26" fmla="*/ 1260 w 1629"/>
                <a:gd name="T27" fmla="*/ 1084 h 1397"/>
                <a:gd name="T28" fmla="*/ 1260 w 1629"/>
                <a:gd name="T29" fmla="*/ 1301 h 1397"/>
                <a:gd name="T30" fmla="*/ 1140 w 1629"/>
                <a:gd name="T31" fmla="*/ 1301 h 1397"/>
                <a:gd name="T32" fmla="*/ 1060 w 1629"/>
                <a:gd name="T33" fmla="*/ 1397 h 1397"/>
                <a:gd name="T34" fmla="*/ 939 w 1629"/>
                <a:gd name="T35" fmla="*/ 1397 h 1397"/>
                <a:gd name="T36" fmla="*/ 939 w 1629"/>
                <a:gd name="T37" fmla="*/ 1277 h 1397"/>
                <a:gd name="T38" fmla="*/ 859 w 1629"/>
                <a:gd name="T39" fmla="*/ 1277 h 1397"/>
                <a:gd name="T40" fmla="*/ 859 w 1629"/>
                <a:gd name="T41" fmla="*/ 1124 h 1397"/>
                <a:gd name="T42" fmla="*/ 779 w 1629"/>
                <a:gd name="T43" fmla="*/ 1044 h 1397"/>
                <a:gd name="T44" fmla="*/ 779 w 1629"/>
                <a:gd name="T45" fmla="*/ 771 h 1397"/>
                <a:gd name="T46" fmla="*/ 698 w 1629"/>
                <a:gd name="T47" fmla="*/ 843 h 1397"/>
                <a:gd name="T48" fmla="*/ 642 w 1629"/>
                <a:gd name="T49" fmla="*/ 787 h 1397"/>
                <a:gd name="T50" fmla="*/ 546 w 1629"/>
                <a:gd name="T51" fmla="*/ 787 h 1397"/>
                <a:gd name="T52" fmla="*/ 546 w 1629"/>
                <a:gd name="T53" fmla="*/ 1012 h 1397"/>
                <a:gd name="T54" fmla="*/ 393 w 1629"/>
                <a:gd name="T55" fmla="*/ 1012 h 1397"/>
                <a:gd name="T56" fmla="*/ 393 w 1629"/>
                <a:gd name="T57" fmla="*/ 883 h 1397"/>
                <a:gd name="T58" fmla="*/ 289 w 1629"/>
                <a:gd name="T59" fmla="*/ 787 h 1397"/>
                <a:gd name="T60" fmla="*/ 217 w 1629"/>
                <a:gd name="T61" fmla="*/ 859 h 1397"/>
                <a:gd name="T62" fmla="*/ 105 w 1629"/>
                <a:gd name="T63" fmla="*/ 859 h 1397"/>
                <a:gd name="T64" fmla="*/ 0 w 1629"/>
                <a:gd name="T65" fmla="*/ 755 h 1397"/>
                <a:gd name="T66" fmla="*/ 0 w 1629"/>
                <a:gd name="T67" fmla="*/ 675 h 1397"/>
                <a:gd name="T68" fmla="*/ 137 w 1629"/>
                <a:gd name="T69" fmla="*/ 675 h 1397"/>
                <a:gd name="T70" fmla="*/ 137 w 1629"/>
                <a:gd name="T71" fmla="*/ 410 h 1397"/>
                <a:gd name="T72" fmla="*/ 217 w 1629"/>
                <a:gd name="T73" fmla="*/ 338 h 1397"/>
                <a:gd name="T74" fmla="*/ 121 w 1629"/>
                <a:gd name="T75" fmla="*/ 241 h 1397"/>
                <a:gd name="T76" fmla="*/ 233 w 1629"/>
                <a:gd name="T77" fmla="*/ 129 h 1397"/>
                <a:gd name="T78" fmla="*/ 458 w 1629"/>
                <a:gd name="T79" fmla="*/ 129 h 1397"/>
                <a:gd name="T80" fmla="*/ 458 w 1629"/>
                <a:gd name="T81" fmla="*/ 281 h 1397"/>
                <a:gd name="T82" fmla="*/ 554 w 1629"/>
                <a:gd name="T83" fmla="*/ 193 h 1397"/>
                <a:gd name="T84" fmla="*/ 634 w 1629"/>
                <a:gd name="T85" fmla="*/ 265 h 1397"/>
                <a:gd name="T86" fmla="*/ 634 w 1629"/>
                <a:gd name="T87" fmla="*/ 0 h 1397"/>
                <a:gd name="T88" fmla="*/ 723 w 1629"/>
                <a:gd name="T89" fmla="*/ 97 h 1397"/>
                <a:gd name="T90" fmla="*/ 843 w 1629"/>
                <a:gd name="T91" fmla="*/ 97 h 1397"/>
                <a:gd name="T92" fmla="*/ 1052 w 1629"/>
                <a:gd name="T93" fmla="*/ 2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9" h="1397">
                  <a:moveTo>
                    <a:pt x="1052" y="297"/>
                  </a:moveTo>
                  <a:lnTo>
                    <a:pt x="1220" y="297"/>
                  </a:lnTo>
                  <a:lnTo>
                    <a:pt x="1268" y="354"/>
                  </a:lnTo>
                  <a:lnTo>
                    <a:pt x="1373" y="354"/>
                  </a:lnTo>
                  <a:lnTo>
                    <a:pt x="1493" y="466"/>
                  </a:lnTo>
                  <a:lnTo>
                    <a:pt x="1549" y="530"/>
                  </a:lnTo>
                  <a:lnTo>
                    <a:pt x="1629" y="530"/>
                  </a:lnTo>
                  <a:lnTo>
                    <a:pt x="1549" y="602"/>
                  </a:lnTo>
                  <a:lnTo>
                    <a:pt x="1357" y="602"/>
                  </a:lnTo>
                  <a:lnTo>
                    <a:pt x="1357" y="659"/>
                  </a:lnTo>
                  <a:lnTo>
                    <a:pt x="1397" y="699"/>
                  </a:lnTo>
                  <a:lnTo>
                    <a:pt x="1397" y="1028"/>
                  </a:lnTo>
                  <a:lnTo>
                    <a:pt x="1349" y="1084"/>
                  </a:lnTo>
                  <a:lnTo>
                    <a:pt x="1260" y="1084"/>
                  </a:lnTo>
                  <a:lnTo>
                    <a:pt x="1260" y="1301"/>
                  </a:lnTo>
                  <a:lnTo>
                    <a:pt x="1140" y="1301"/>
                  </a:lnTo>
                  <a:lnTo>
                    <a:pt x="1060" y="1397"/>
                  </a:lnTo>
                  <a:lnTo>
                    <a:pt x="939" y="1397"/>
                  </a:lnTo>
                  <a:lnTo>
                    <a:pt x="939" y="1277"/>
                  </a:lnTo>
                  <a:lnTo>
                    <a:pt x="859" y="1277"/>
                  </a:lnTo>
                  <a:lnTo>
                    <a:pt x="859" y="1124"/>
                  </a:lnTo>
                  <a:lnTo>
                    <a:pt x="779" y="1044"/>
                  </a:lnTo>
                  <a:lnTo>
                    <a:pt x="779" y="771"/>
                  </a:lnTo>
                  <a:lnTo>
                    <a:pt x="698" y="843"/>
                  </a:lnTo>
                  <a:lnTo>
                    <a:pt x="642" y="787"/>
                  </a:lnTo>
                  <a:lnTo>
                    <a:pt x="546" y="787"/>
                  </a:lnTo>
                  <a:lnTo>
                    <a:pt x="546" y="1012"/>
                  </a:lnTo>
                  <a:lnTo>
                    <a:pt x="393" y="1012"/>
                  </a:lnTo>
                  <a:lnTo>
                    <a:pt x="393" y="883"/>
                  </a:lnTo>
                  <a:lnTo>
                    <a:pt x="289" y="787"/>
                  </a:lnTo>
                  <a:lnTo>
                    <a:pt x="217" y="859"/>
                  </a:lnTo>
                  <a:lnTo>
                    <a:pt x="105" y="859"/>
                  </a:lnTo>
                  <a:lnTo>
                    <a:pt x="0" y="755"/>
                  </a:lnTo>
                  <a:lnTo>
                    <a:pt x="0" y="675"/>
                  </a:lnTo>
                  <a:lnTo>
                    <a:pt x="137" y="675"/>
                  </a:lnTo>
                  <a:lnTo>
                    <a:pt x="137" y="410"/>
                  </a:lnTo>
                  <a:lnTo>
                    <a:pt x="217" y="338"/>
                  </a:lnTo>
                  <a:lnTo>
                    <a:pt x="121" y="241"/>
                  </a:lnTo>
                  <a:lnTo>
                    <a:pt x="233" y="129"/>
                  </a:lnTo>
                  <a:lnTo>
                    <a:pt x="458" y="129"/>
                  </a:lnTo>
                  <a:lnTo>
                    <a:pt x="458" y="281"/>
                  </a:lnTo>
                  <a:lnTo>
                    <a:pt x="554" y="193"/>
                  </a:lnTo>
                  <a:lnTo>
                    <a:pt x="634" y="265"/>
                  </a:lnTo>
                  <a:lnTo>
                    <a:pt x="634" y="0"/>
                  </a:lnTo>
                  <a:lnTo>
                    <a:pt x="723" y="97"/>
                  </a:lnTo>
                  <a:lnTo>
                    <a:pt x="843" y="97"/>
                  </a:lnTo>
                  <a:lnTo>
                    <a:pt x="1052" y="297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7" name="Freeform 17"/>
            <p:cNvSpPr>
              <a:spLocks noChangeAspect="1"/>
            </p:cNvSpPr>
            <p:nvPr/>
          </p:nvSpPr>
          <p:spPr bwMode="auto">
            <a:xfrm>
              <a:off x="3981" y="810"/>
              <a:ext cx="147" cy="148"/>
            </a:xfrm>
            <a:custGeom>
              <a:avLst/>
              <a:gdLst>
                <a:gd name="T0" fmla="*/ 0 w 176"/>
                <a:gd name="T1" fmla="*/ 112 h 176"/>
                <a:gd name="T2" fmla="*/ 112 w 176"/>
                <a:gd name="T3" fmla="*/ 0 h 176"/>
                <a:gd name="T4" fmla="*/ 112 w 176"/>
                <a:gd name="T5" fmla="*/ 120 h 176"/>
                <a:gd name="T6" fmla="*/ 176 w 176"/>
                <a:gd name="T7" fmla="*/ 176 h 176"/>
                <a:gd name="T8" fmla="*/ 8 w 176"/>
                <a:gd name="T9" fmla="*/ 176 h 176"/>
                <a:gd name="T10" fmla="*/ 0 w 176"/>
                <a:gd name="T11" fmla="*/ 1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76">
                  <a:moveTo>
                    <a:pt x="0" y="112"/>
                  </a:moveTo>
                  <a:lnTo>
                    <a:pt x="112" y="0"/>
                  </a:lnTo>
                  <a:lnTo>
                    <a:pt x="112" y="120"/>
                  </a:lnTo>
                  <a:lnTo>
                    <a:pt x="176" y="176"/>
                  </a:lnTo>
                  <a:lnTo>
                    <a:pt x="8" y="176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2"/>
            </a:solidFill>
            <a:ln w="952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8" name="Freeform 18"/>
            <p:cNvSpPr>
              <a:spLocks noChangeAspect="1"/>
            </p:cNvSpPr>
            <p:nvPr/>
          </p:nvSpPr>
          <p:spPr bwMode="auto">
            <a:xfrm>
              <a:off x="3612" y="1045"/>
              <a:ext cx="147" cy="89"/>
            </a:xfrm>
            <a:custGeom>
              <a:avLst/>
              <a:gdLst>
                <a:gd name="T0" fmla="*/ 177 w 177"/>
                <a:gd name="T1" fmla="*/ 112 h 112"/>
                <a:gd name="T2" fmla="*/ 112 w 177"/>
                <a:gd name="T3" fmla="*/ 112 h 112"/>
                <a:gd name="T4" fmla="*/ 0 w 177"/>
                <a:gd name="T5" fmla="*/ 0 h 112"/>
                <a:gd name="T6" fmla="*/ 64 w 177"/>
                <a:gd name="T7" fmla="*/ 0 h 112"/>
                <a:gd name="T8" fmla="*/ 96 w 177"/>
                <a:gd name="T9" fmla="*/ 32 h 112"/>
                <a:gd name="T10" fmla="*/ 177 w 177"/>
                <a:gd name="T11" fmla="*/ 32 h 112"/>
                <a:gd name="T12" fmla="*/ 177 w 177"/>
                <a:gd name="T13" fmla="*/ 56 h 112"/>
                <a:gd name="T14" fmla="*/ 177 w 177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12">
                  <a:moveTo>
                    <a:pt x="177" y="112"/>
                  </a:moveTo>
                  <a:lnTo>
                    <a:pt x="112" y="112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6" y="32"/>
                  </a:lnTo>
                  <a:lnTo>
                    <a:pt x="177" y="32"/>
                  </a:lnTo>
                  <a:lnTo>
                    <a:pt x="177" y="56"/>
                  </a:lnTo>
                  <a:lnTo>
                    <a:pt x="177" y="112"/>
                  </a:lnTo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19" name="Freeform 19"/>
            <p:cNvSpPr>
              <a:spLocks noChangeAspect="1"/>
            </p:cNvSpPr>
            <p:nvPr/>
          </p:nvSpPr>
          <p:spPr bwMode="auto">
            <a:xfrm>
              <a:off x="4859" y="1300"/>
              <a:ext cx="185" cy="140"/>
            </a:xfrm>
            <a:custGeom>
              <a:avLst/>
              <a:gdLst>
                <a:gd name="T0" fmla="*/ 0 w 225"/>
                <a:gd name="T1" fmla="*/ 48 h 168"/>
                <a:gd name="T2" fmla="*/ 0 w 225"/>
                <a:gd name="T3" fmla="*/ 144 h 168"/>
                <a:gd name="T4" fmla="*/ 144 w 225"/>
                <a:gd name="T5" fmla="*/ 144 h 168"/>
                <a:gd name="T6" fmla="*/ 168 w 225"/>
                <a:gd name="T7" fmla="*/ 168 h 168"/>
                <a:gd name="T8" fmla="*/ 225 w 225"/>
                <a:gd name="T9" fmla="*/ 120 h 168"/>
                <a:gd name="T10" fmla="*/ 177 w 225"/>
                <a:gd name="T11" fmla="*/ 72 h 168"/>
                <a:gd name="T12" fmla="*/ 177 w 225"/>
                <a:gd name="T13" fmla="*/ 0 h 168"/>
                <a:gd name="T14" fmla="*/ 48 w 225"/>
                <a:gd name="T15" fmla="*/ 0 h 168"/>
                <a:gd name="T16" fmla="*/ 0 w 225"/>
                <a:gd name="T17" fmla="*/ 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68">
                  <a:moveTo>
                    <a:pt x="0" y="48"/>
                  </a:moveTo>
                  <a:lnTo>
                    <a:pt x="0" y="144"/>
                  </a:lnTo>
                  <a:lnTo>
                    <a:pt x="144" y="144"/>
                  </a:lnTo>
                  <a:lnTo>
                    <a:pt x="168" y="168"/>
                  </a:lnTo>
                  <a:lnTo>
                    <a:pt x="225" y="120"/>
                  </a:lnTo>
                  <a:lnTo>
                    <a:pt x="177" y="72"/>
                  </a:lnTo>
                  <a:lnTo>
                    <a:pt x="177" y="0"/>
                  </a:lnTo>
                  <a:lnTo>
                    <a:pt x="48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0" name="Freeform 20"/>
            <p:cNvSpPr>
              <a:spLocks noChangeAspect="1"/>
            </p:cNvSpPr>
            <p:nvPr/>
          </p:nvSpPr>
          <p:spPr bwMode="auto">
            <a:xfrm>
              <a:off x="4871" y="401"/>
              <a:ext cx="138" cy="193"/>
            </a:xfrm>
            <a:custGeom>
              <a:avLst/>
              <a:gdLst>
                <a:gd name="T0" fmla="*/ 0 w 169"/>
                <a:gd name="T1" fmla="*/ 0 h 233"/>
                <a:gd name="T2" fmla="*/ 0 w 169"/>
                <a:gd name="T3" fmla="*/ 177 h 233"/>
                <a:gd name="T4" fmla="*/ 56 w 169"/>
                <a:gd name="T5" fmla="*/ 233 h 233"/>
                <a:gd name="T6" fmla="*/ 112 w 169"/>
                <a:gd name="T7" fmla="*/ 185 h 233"/>
                <a:gd name="T8" fmla="*/ 169 w 169"/>
                <a:gd name="T9" fmla="*/ 233 h 233"/>
                <a:gd name="T10" fmla="*/ 169 w 169"/>
                <a:gd name="T11" fmla="*/ 89 h 233"/>
                <a:gd name="T12" fmla="*/ 80 w 169"/>
                <a:gd name="T13" fmla="*/ 0 h 233"/>
                <a:gd name="T14" fmla="*/ 0 w 169"/>
                <a:gd name="T1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233">
                  <a:moveTo>
                    <a:pt x="0" y="0"/>
                  </a:moveTo>
                  <a:lnTo>
                    <a:pt x="0" y="177"/>
                  </a:lnTo>
                  <a:lnTo>
                    <a:pt x="56" y="233"/>
                  </a:lnTo>
                  <a:lnTo>
                    <a:pt x="112" y="185"/>
                  </a:lnTo>
                  <a:lnTo>
                    <a:pt x="169" y="233"/>
                  </a:lnTo>
                  <a:lnTo>
                    <a:pt x="169" y="89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1" name="Freeform 21"/>
            <p:cNvSpPr>
              <a:spLocks noChangeAspect="1"/>
            </p:cNvSpPr>
            <p:nvPr/>
          </p:nvSpPr>
          <p:spPr bwMode="auto">
            <a:xfrm>
              <a:off x="5094" y="645"/>
              <a:ext cx="87" cy="120"/>
            </a:xfrm>
            <a:custGeom>
              <a:avLst/>
              <a:gdLst>
                <a:gd name="T0" fmla="*/ 0 w 104"/>
                <a:gd name="T1" fmla="*/ 0 h 145"/>
                <a:gd name="T2" fmla="*/ 104 w 104"/>
                <a:gd name="T3" fmla="*/ 97 h 145"/>
                <a:gd name="T4" fmla="*/ 104 w 104"/>
                <a:gd name="T5" fmla="*/ 145 h 145"/>
                <a:gd name="T6" fmla="*/ 0 w 104"/>
                <a:gd name="T7" fmla="*/ 145 h 145"/>
                <a:gd name="T8" fmla="*/ 0 w 104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5">
                  <a:moveTo>
                    <a:pt x="0" y="0"/>
                  </a:moveTo>
                  <a:lnTo>
                    <a:pt x="104" y="97"/>
                  </a:lnTo>
                  <a:lnTo>
                    <a:pt x="104" y="145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2" name="Freeform 22"/>
            <p:cNvSpPr>
              <a:spLocks noChangeAspect="1"/>
            </p:cNvSpPr>
            <p:nvPr/>
          </p:nvSpPr>
          <p:spPr bwMode="auto">
            <a:xfrm>
              <a:off x="4260" y="475"/>
              <a:ext cx="131" cy="60"/>
            </a:xfrm>
            <a:custGeom>
              <a:avLst/>
              <a:gdLst>
                <a:gd name="T0" fmla="*/ 88 w 160"/>
                <a:gd name="T1" fmla="*/ 0 h 72"/>
                <a:gd name="T2" fmla="*/ 0 w 160"/>
                <a:gd name="T3" fmla="*/ 0 h 72"/>
                <a:gd name="T4" fmla="*/ 64 w 160"/>
                <a:gd name="T5" fmla="*/ 72 h 72"/>
                <a:gd name="T6" fmla="*/ 160 w 160"/>
                <a:gd name="T7" fmla="*/ 72 h 72"/>
                <a:gd name="T8" fmla="*/ 88 w 160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2">
                  <a:moveTo>
                    <a:pt x="88" y="0"/>
                  </a:moveTo>
                  <a:lnTo>
                    <a:pt x="0" y="0"/>
                  </a:lnTo>
                  <a:lnTo>
                    <a:pt x="64" y="72"/>
                  </a:lnTo>
                  <a:lnTo>
                    <a:pt x="160" y="7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3" name="Freeform 23"/>
            <p:cNvSpPr>
              <a:spLocks noChangeAspect="1"/>
            </p:cNvSpPr>
            <p:nvPr/>
          </p:nvSpPr>
          <p:spPr bwMode="auto">
            <a:xfrm>
              <a:off x="2907" y="2673"/>
              <a:ext cx="291" cy="190"/>
            </a:xfrm>
            <a:custGeom>
              <a:avLst/>
              <a:gdLst>
                <a:gd name="T0" fmla="*/ 353 w 353"/>
                <a:gd name="T1" fmla="*/ 233 h 233"/>
                <a:gd name="T2" fmla="*/ 241 w 353"/>
                <a:gd name="T3" fmla="*/ 233 h 233"/>
                <a:gd name="T4" fmla="*/ 0 w 353"/>
                <a:gd name="T5" fmla="*/ 0 h 233"/>
                <a:gd name="T6" fmla="*/ 273 w 353"/>
                <a:gd name="T7" fmla="*/ 0 h 233"/>
                <a:gd name="T8" fmla="*/ 353 w 353"/>
                <a:gd name="T9" fmla="*/ 72 h 233"/>
                <a:gd name="T10" fmla="*/ 353 w 353"/>
                <a:gd name="T1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233">
                  <a:moveTo>
                    <a:pt x="353" y="233"/>
                  </a:moveTo>
                  <a:lnTo>
                    <a:pt x="241" y="233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353" y="72"/>
                  </a:lnTo>
                  <a:lnTo>
                    <a:pt x="353" y="233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800"/>
            </a:p>
          </p:txBody>
        </p:sp>
        <p:sp>
          <p:nvSpPr>
            <p:cNvPr id="24" name="Rectangle 24"/>
            <p:cNvSpPr>
              <a:spLocks noChangeAspect="1" noChangeArrowheads="1"/>
            </p:cNvSpPr>
            <p:nvPr/>
          </p:nvSpPr>
          <p:spPr bwMode="auto">
            <a:xfrm>
              <a:off x="4375" y="3321"/>
              <a:ext cx="38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München</a:t>
              </a:r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4373" y="3478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4367" y="329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4397" y="3232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3215" y="349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3269" y="334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3677" y="3016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3497" y="2926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437" y="292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4247" y="2710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4229" y="2620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3953" y="255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3551" y="248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3365" y="269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101" y="273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3053" y="2788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3017" y="215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3155" y="205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2861" y="206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3071" y="184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3113" y="178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3305" y="175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3479" y="191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3695" y="107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3629" y="88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3881" y="69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4187" y="76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4571" y="649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4907" y="132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4829" y="141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4919" y="142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4427" y="1525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911" y="138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4121" y="144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4517" y="177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4523" y="1843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4649" y="183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5177" y="1699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5033" y="2011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4793" y="2107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4409" y="205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5" name="Rectangle 65"/>
            <p:cNvSpPr>
              <a:spLocks noChangeArrowheads="1"/>
            </p:cNvSpPr>
            <p:nvPr/>
          </p:nvSpPr>
          <p:spPr bwMode="auto">
            <a:xfrm>
              <a:off x="4229" y="2203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66" name="Rectangle 66"/>
            <p:cNvSpPr>
              <a:spLocks noChangeAspect="1" noChangeArrowheads="1"/>
            </p:cNvSpPr>
            <p:nvPr/>
          </p:nvSpPr>
          <p:spPr bwMode="auto">
            <a:xfrm>
              <a:off x="4003" y="3513"/>
              <a:ext cx="48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Holzkirchen</a:t>
              </a:r>
            </a:p>
          </p:txBody>
        </p:sp>
        <p:sp>
          <p:nvSpPr>
            <p:cNvPr id="67" name="Rectangle 67"/>
            <p:cNvSpPr>
              <a:spLocks noChangeAspect="1" noChangeArrowheads="1"/>
            </p:cNvSpPr>
            <p:nvPr/>
          </p:nvSpPr>
          <p:spPr bwMode="auto">
            <a:xfrm>
              <a:off x="3247" y="3243"/>
              <a:ext cx="34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Freiburg</a:t>
              </a:r>
            </a:p>
          </p:txBody>
        </p:sp>
        <p:sp>
          <p:nvSpPr>
            <p:cNvPr id="68" name="Rectangle 68"/>
            <p:cNvSpPr>
              <a:spLocks noChangeAspect="1" noChangeArrowheads="1"/>
            </p:cNvSpPr>
            <p:nvPr/>
          </p:nvSpPr>
          <p:spPr bwMode="auto">
            <a:xfrm>
              <a:off x="3181" y="3525"/>
              <a:ext cx="38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Efringen-</a:t>
              </a:r>
              <a:br>
                <a:rPr lang="de-DE" sz="800">
                  <a:solidFill>
                    <a:srgbClr val="000000"/>
                  </a:solidFill>
                </a:rPr>
              </a:br>
              <a:r>
                <a:rPr lang="de-DE" sz="800">
                  <a:solidFill>
                    <a:srgbClr val="000000"/>
                  </a:solidFill>
                </a:rPr>
                <a:t>Kirchen</a:t>
              </a:r>
            </a:p>
          </p:txBody>
        </p:sp>
        <p:sp>
          <p:nvSpPr>
            <p:cNvPr id="69" name="Rectangle 69"/>
            <p:cNvSpPr>
              <a:spLocks noChangeAspect="1" noChangeArrowheads="1"/>
            </p:cNvSpPr>
            <p:nvPr/>
          </p:nvSpPr>
          <p:spPr bwMode="auto">
            <a:xfrm>
              <a:off x="4261" y="3135"/>
              <a:ext cx="31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Freising</a:t>
              </a:r>
            </a:p>
          </p:txBody>
        </p:sp>
        <p:sp>
          <p:nvSpPr>
            <p:cNvPr id="70" name="Rectangle 70"/>
            <p:cNvSpPr>
              <a:spLocks noChangeAspect="1" noChangeArrowheads="1"/>
            </p:cNvSpPr>
            <p:nvPr/>
          </p:nvSpPr>
          <p:spPr bwMode="auto">
            <a:xfrm>
              <a:off x="3529" y="3045"/>
              <a:ext cx="37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Stuttgart</a:t>
              </a:r>
            </a:p>
          </p:txBody>
        </p:sp>
        <p:sp>
          <p:nvSpPr>
            <p:cNvPr id="71" name="Rectangle 71"/>
            <p:cNvSpPr>
              <a:spLocks noChangeAspect="1" noChangeArrowheads="1"/>
            </p:cNvSpPr>
            <p:nvPr/>
          </p:nvSpPr>
          <p:spPr bwMode="auto">
            <a:xfrm>
              <a:off x="3541" y="2889"/>
              <a:ext cx="31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Pfinztal</a:t>
              </a:r>
            </a:p>
          </p:txBody>
        </p:sp>
        <p:sp>
          <p:nvSpPr>
            <p:cNvPr id="72" name="Rectangle 72"/>
            <p:cNvSpPr>
              <a:spLocks noChangeAspect="1" noChangeArrowheads="1"/>
            </p:cNvSpPr>
            <p:nvPr/>
          </p:nvSpPr>
          <p:spPr bwMode="auto">
            <a:xfrm>
              <a:off x="3265" y="2817"/>
              <a:ext cx="39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Karlsruhe</a:t>
              </a:r>
            </a:p>
          </p:txBody>
        </p:sp>
        <p:sp>
          <p:nvSpPr>
            <p:cNvPr id="73" name="Rectangle 73"/>
            <p:cNvSpPr>
              <a:spLocks noChangeAspect="1" noChangeArrowheads="1"/>
            </p:cNvSpPr>
            <p:nvPr/>
          </p:nvSpPr>
          <p:spPr bwMode="auto">
            <a:xfrm>
              <a:off x="2767" y="2823"/>
              <a:ext cx="51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Saarbrücken</a:t>
              </a:r>
            </a:p>
          </p:txBody>
        </p:sp>
        <p:sp>
          <p:nvSpPr>
            <p:cNvPr id="74" name="Rectangle 74"/>
            <p:cNvSpPr>
              <a:spLocks noChangeAspect="1" noChangeArrowheads="1"/>
            </p:cNvSpPr>
            <p:nvPr/>
          </p:nvSpPr>
          <p:spPr bwMode="auto">
            <a:xfrm>
              <a:off x="2803" y="2637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St. Ingbert</a:t>
              </a:r>
            </a:p>
          </p:txBody>
        </p:sp>
        <p:sp>
          <p:nvSpPr>
            <p:cNvPr id="75" name="Rectangle 75"/>
            <p:cNvSpPr>
              <a:spLocks noChangeAspect="1" noChangeArrowheads="1"/>
            </p:cNvSpPr>
            <p:nvPr/>
          </p:nvSpPr>
          <p:spPr bwMode="auto">
            <a:xfrm>
              <a:off x="3421" y="2715"/>
              <a:ext cx="58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Kaiserslautern</a:t>
              </a:r>
            </a:p>
          </p:txBody>
        </p:sp>
        <p:sp>
          <p:nvSpPr>
            <p:cNvPr id="76" name="Rectangle 76"/>
            <p:cNvSpPr>
              <a:spLocks noChangeAspect="1" noChangeArrowheads="1"/>
            </p:cNvSpPr>
            <p:nvPr/>
          </p:nvSpPr>
          <p:spPr bwMode="auto">
            <a:xfrm>
              <a:off x="3373" y="2403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Darmstadt</a:t>
              </a:r>
            </a:p>
          </p:txBody>
        </p:sp>
        <p:sp>
          <p:nvSpPr>
            <p:cNvPr id="77" name="Rectangle 77"/>
            <p:cNvSpPr>
              <a:spLocks noChangeAspect="1" noChangeArrowheads="1"/>
            </p:cNvSpPr>
            <p:nvPr/>
          </p:nvSpPr>
          <p:spPr bwMode="auto">
            <a:xfrm>
              <a:off x="3787" y="2463"/>
              <a:ext cx="41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Würzburg</a:t>
              </a:r>
            </a:p>
          </p:txBody>
        </p:sp>
        <p:sp>
          <p:nvSpPr>
            <p:cNvPr id="78" name="Rectangle 78"/>
            <p:cNvSpPr>
              <a:spLocks noChangeAspect="1" noChangeArrowheads="1"/>
            </p:cNvSpPr>
            <p:nvPr/>
          </p:nvSpPr>
          <p:spPr bwMode="auto">
            <a:xfrm>
              <a:off x="4207" y="2535"/>
              <a:ext cx="36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Erlangen</a:t>
              </a:r>
            </a:p>
          </p:txBody>
        </p:sp>
        <p:sp>
          <p:nvSpPr>
            <p:cNvPr id="79" name="Rectangle 79"/>
            <p:cNvSpPr>
              <a:spLocks noChangeAspect="1" noChangeArrowheads="1"/>
            </p:cNvSpPr>
            <p:nvPr/>
          </p:nvSpPr>
          <p:spPr bwMode="auto">
            <a:xfrm>
              <a:off x="4309" y="2715"/>
              <a:ext cx="39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Nürnberg</a:t>
              </a:r>
            </a:p>
          </p:txBody>
        </p:sp>
        <p:sp>
          <p:nvSpPr>
            <p:cNvPr id="80" name="Rectangle 80"/>
            <p:cNvSpPr>
              <a:spLocks noChangeAspect="1" noChangeArrowheads="1"/>
            </p:cNvSpPr>
            <p:nvPr/>
          </p:nvSpPr>
          <p:spPr bwMode="auto">
            <a:xfrm>
              <a:off x="4117" y="2235"/>
              <a:ext cx="33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Ilmenau</a:t>
              </a:r>
            </a:p>
          </p:txBody>
        </p:sp>
        <p:sp>
          <p:nvSpPr>
            <p:cNvPr id="81" name="Rectangle 81"/>
            <p:cNvSpPr>
              <a:spLocks noChangeAspect="1" noChangeArrowheads="1"/>
            </p:cNvSpPr>
            <p:nvPr/>
          </p:nvSpPr>
          <p:spPr bwMode="auto">
            <a:xfrm>
              <a:off x="4159" y="1809"/>
              <a:ext cx="39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Schkopau</a:t>
              </a:r>
            </a:p>
          </p:txBody>
        </p:sp>
        <p:sp>
          <p:nvSpPr>
            <p:cNvPr id="82" name="Rectangle 82"/>
            <p:cNvSpPr>
              <a:spLocks noChangeAspect="1" noChangeArrowheads="1"/>
            </p:cNvSpPr>
            <p:nvPr/>
          </p:nvSpPr>
          <p:spPr bwMode="auto">
            <a:xfrm>
              <a:off x="4963" y="1419"/>
              <a:ext cx="28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Teltow</a:t>
              </a:r>
            </a:p>
          </p:txBody>
        </p:sp>
        <p:sp>
          <p:nvSpPr>
            <p:cNvPr id="83" name="Rectangle 83"/>
            <p:cNvSpPr>
              <a:spLocks noChangeAspect="1" noChangeArrowheads="1"/>
            </p:cNvSpPr>
            <p:nvPr/>
          </p:nvSpPr>
          <p:spPr bwMode="auto">
            <a:xfrm>
              <a:off x="2827" y="1701"/>
              <a:ext cx="50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Oberhausen</a:t>
              </a:r>
            </a:p>
          </p:txBody>
        </p:sp>
        <p:sp>
          <p:nvSpPr>
            <p:cNvPr id="84" name="Rectangle 84"/>
            <p:cNvSpPr>
              <a:spLocks noChangeAspect="1" noChangeArrowheads="1"/>
            </p:cNvSpPr>
            <p:nvPr/>
          </p:nvSpPr>
          <p:spPr bwMode="auto">
            <a:xfrm>
              <a:off x="2839" y="1869"/>
              <a:ext cx="37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Duisburg</a:t>
              </a:r>
            </a:p>
          </p:txBody>
        </p:sp>
        <p:sp>
          <p:nvSpPr>
            <p:cNvPr id="85" name="Rectangle 85"/>
            <p:cNvSpPr>
              <a:spLocks noChangeAspect="1" noChangeArrowheads="1"/>
            </p:cNvSpPr>
            <p:nvPr/>
          </p:nvSpPr>
          <p:spPr bwMode="auto">
            <a:xfrm>
              <a:off x="3080" y="2130"/>
              <a:ext cx="4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Euskirchen</a:t>
              </a:r>
            </a:p>
          </p:txBody>
        </p:sp>
        <p:sp>
          <p:nvSpPr>
            <p:cNvPr id="86" name="Rectangle 86"/>
            <p:cNvSpPr>
              <a:spLocks noChangeAspect="1" noChangeArrowheads="1"/>
            </p:cNvSpPr>
            <p:nvPr/>
          </p:nvSpPr>
          <p:spPr bwMode="auto">
            <a:xfrm>
              <a:off x="2677" y="2091"/>
              <a:ext cx="30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Aachen</a:t>
              </a:r>
            </a:p>
          </p:txBody>
        </p:sp>
        <p:sp>
          <p:nvSpPr>
            <p:cNvPr id="87" name="Rectangle 87"/>
            <p:cNvSpPr>
              <a:spLocks noChangeAspect="1" noChangeArrowheads="1"/>
            </p:cNvSpPr>
            <p:nvPr/>
          </p:nvSpPr>
          <p:spPr bwMode="auto">
            <a:xfrm>
              <a:off x="3199" y="2043"/>
              <a:ext cx="49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St. Augustin</a:t>
              </a:r>
            </a:p>
          </p:txBody>
        </p:sp>
        <p:sp>
          <p:nvSpPr>
            <p:cNvPr id="88" name="Rectangle 88"/>
            <p:cNvSpPr>
              <a:spLocks noChangeAspect="1" noChangeArrowheads="1"/>
            </p:cNvSpPr>
            <p:nvPr/>
          </p:nvSpPr>
          <p:spPr bwMode="auto">
            <a:xfrm>
              <a:off x="3199" y="1929"/>
              <a:ext cx="60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Schmallenberg</a:t>
              </a:r>
            </a:p>
          </p:txBody>
        </p:sp>
        <p:sp>
          <p:nvSpPr>
            <p:cNvPr id="89" name="Rectangle 89"/>
            <p:cNvSpPr>
              <a:spLocks noChangeAspect="1" noChangeArrowheads="1"/>
            </p:cNvSpPr>
            <p:nvPr/>
          </p:nvSpPr>
          <p:spPr bwMode="auto">
            <a:xfrm>
              <a:off x="3253" y="1773"/>
              <a:ext cx="42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Dortmund</a:t>
              </a:r>
            </a:p>
          </p:txBody>
        </p:sp>
        <p:sp>
          <p:nvSpPr>
            <p:cNvPr id="90" name="Rectangle 90"/>
            <p:cNvSpPr>
              <a:spLocks noChangeAspect="1" noChangeArrowheads="1"/>
            </p:cNvSpPr>
            <p:nvPr/>
          </p:nvSpPr>
          <p:spPr bwMode="auto">
            <a:xfrm>
              <a:off x="4513" y="1365"/>
              <a:ext cx="35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Potsdam</a:t>
              </a:r>
            </a:p>
          </p:txBody>
        </p:sp>
        <p:sp>
          <p:nvSpPr>
            <p:cNvPr id="91" name="Rectangle 91"/>
            <p:cNvSpPr>
              <a:spLocks noChangeAspect="1" noChangeArrowheads="1"/>
            </p:cNvSpPr>
            <p:nvPr/>
          </p:nvSpPr>
          <p:spPr bwMode="auto">
            <a:xfrm>
              <a:off x="4957" y="1299"/>
              <a:ext cx="2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Berlin</a:t>
              </a:r>
            </a:p>
          </p:txBody>
        </p:sp>
        <p:sp>
          <p:nvSpPr>
            <p:cNvPr id="92" name="Rectangle 92"/>
            <p:cNvSpPr>
              <a:spLocks noChangeAspect="1" noChangeArrowheads="1"/>
            </p:cNvSpPr>
            <p:nvPr/>
          </p:nvSpPr>
          <p:spPr bwMode="auto">
            <a:xfrm>
              <a:off x="4615" y="633"/>
              <a:ext cx="31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Rostock</a:t>
              </a:r>
            </a:p>
          </p:txBody>
        </p:sp>
        <p:sp>
          <p:nvSpPr>
            <p:cNvPr id="93" name="Rectangle 93"/>
            <p:cNvSpPr>
              <a:spLocks noChangeAspect="1" noChangeArrowheads="1"/>
            </p:cNvSpPr>
            <p:nvPr/>
          </p:nvSpPr>
          <p:spPr bwMode="auto">
            <a:xfrm>
              <a:off x="4237" y="753"/>
              <a:ext cx="28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Lübeck</a:t>
              </a:r>
            </a:p>
          </p:txBody>
        </p:sp>
        <p:sp>
          <p:nvSpPr>
            <p:cNvPr id="94" name="Rectangle 94"/>
            <p:cNvSpPr>
              <a:spLocks noChangeAspect="1" noChangeArrowheads="1"/>
            </p:cNvSpPr>
            <p:nvPr/>
          </p:nvSpPr>
          <p:spPr bwMode="auto">
            <a:xfrm>
              <a:off x="3925" y="663"/>
              <a:ext cx="30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Itzehoe</a:t>
              </a:r>
            </a:p>
          </p:txBody>
        </p:sp>
        <p:sp>
          <p:nvSpPr>
            <p:cNvPr id="95" name="Rectangle 95"/>
            <p:cNvSpPr>
              <a:spLocks noChangeAspect="1" noChangeArrowheads="1"/>
            </p:cNvSpPr>
            <p:nvPr/>
          </p:nvSpPr>
          <p:spPr bwMode="auto">
            <a:xfrm>
              <a:off x="3871" y="1473"/>
              <a:ext cx="57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Braunschweig</a:t>
              </a:r>
            </a:p>
          </p:txBody>
        </p:sp>
        <p:sp>
          <p:nvSpPr>
            <p:cNvPr id="96" name="Rectangle 96"/>
            <p:cNvSpPr>
              <a:spLocks noChangeAspect="1" noChangeArrowheads="1"/>
            </p:cNvSpPr>
            <p:nvPr/>
          </p:nvSpPr>
          <p:spPr bwMode="auto">
            <a:xfrm>
              <a:off x="3751" y="1287"/>
              <a:ext cx="40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Hannover</a:t>
              </a:r>
            </a:p>
          </p:txBody>
        </p:sp>
        <p:sp>
          <p:nvSpPr>
            <p:cNvPr id="97" name="Rectangle 97"/>
            <p:cNvSpPr>
              <a:spLocks noChangeAspect="1" noChangeArrowheads="1"/>
            </p:cNvSpPr>
            <p:nvPr/>
          </p:nvSpPr>
          <p:spPr bwMode="auto">
            <a:xfrm>
              <a:off x="3751" y="1044"/>
              <a:ext cx="319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Bremen</a:t>
              </a:r>
            </a:p>
          </p:txBody>
        </p:sp>
        <p:sp>
          <p:nvSpPr>
            <p:cNvPr id="98" name="Rectangle 98"/>
            <p:cNvSpPr>
              <a:spLocks noChangeAspect="1" noChangeArrowheads="1"/>
            </p:cNvSpPr>
            <p:nvPr/>
          </p:nvSpPr>
          <p:spPr bwMode="auto">
            <a:xfrm>
              <a:off x="3289" y="909"/>
              <a:ext cx="55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Bremerhaven</a:t>
              </a:r>
            </a:p>
          </p:txBody>
        </p:sp>
        <p:sp>
          <p:nvSpPr>
            <p:cNvPr id="99" name="Rectangle 99"/>
            <p:cNvSpPr>
              <a:spLocks noChangeAspect="1" noChangeArrowheads="1"/>
            </p:cNvSpPr>
            <p:nvPr/>
          </p:nvSpPr>
          <p:spPr bwMode="auto">
            <a:xfrm>
              <a:off x="4459" y="2031"/>
              <a:ext cx="18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Jena</a:t>
              </a:r>
            </a:p>
          </p:txBody>
        </p:sp>
        <p:sp>
          <p:nvSpPr>
            <p:cNvPr id="100" name="Rectangle 100"/>
            <p:cNvSpPr>
              <a:spLocks noChangeAspect="1" noChangeArrowheads="1"/>
            </p:cNvSpPr>
            <p:nvPr/>
          </p:nvSpPr>
          <p:spPr bwMode="auto">
            <a:xfrm>
              <a:off x="4705" y="1815"/>
              <a:ext cx="29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Leipzig</a:t>
              </a:r>
            </a:p>
          </p:txBody>
        </p:sp>
        <p:sp>
          <p:nvSpPr>
            <p:cNvPr id="101" name="Rectangle 101"/>
            <p:cNvSpPr>
              <a:spLocks noChangeAspect="1" noChangeArrowheads="1"/>
            </p:cNvSpPr>
            <p:nvPr/>
          </p:nvSpPr>
          <p:spPr bwMode="auto">
            <a:xfrm>
              <a:off x="4681" y="2133"/>
              <a:ext cx="39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 dirty="0">
                  <a:solidFill>
                    <a:srgbClr val="000000"/>
                  </a:solidFill>
                </a:rPr>
                <a:t>Chemnitz</a:t>
              </a:r>
            </a:p>
          </p:txBody>
        </p:sp>
        <p:sp>
          <p:nvSpPr>
            <p:cNvPr id="102" name="Rectangle 102"/>
            <p:cNvSpPr>
              <a:spLocks noChangeAspect="1" noChangeArrowheads="1"/>
            </p:cNvSpPr>
            <p:nvPr/>
          </p:nvSpPr>
          <p:spPr bwMode="auto">
            <a:xfrm>
              <a:off x="4999" y="1929"/>
              <a:ext cx="33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Dresden</a:t>
              </a:r>
            </a:p>
          </p:txBody>
        </p:sp>
        <p:sp>
          <p:nvSpPr>
            <p:cNvPr id="103" name="Rectangle 103"/>
            <p:cNvSpPr>
              <a:spLocks noChangeAspect="1" noChangeArrowheads="1"/>
            </p:cNvSpPr>
            <p:nvPr/>
          </p:nvSpPr>
          <p:spPr bwMode="auto">
            <a:xfrm>
              <a:off x="4999" y="1611"/>
              <a:ext cx="31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Cottbus</a:t>
              </a:r>
            </a:p>
          </p:txBody>
        </p:sp>
        <p:sp>
          <p:nvSpPr>
            <p:cNvPr id="104" name="Rectangle 104"/>
            <p:cNvSpPr>
              <a:spLocks noChangeAspect="1" noChangeArrowheads="1"/>
            </p:cNvSpPr>
            <p:nvPr/>
          </p:nvSpPr>
          <p:spPr bwMode="auto">
            <a:xfrm>
              <a:off x="4471" y="1515"/>
              <a:ext cx="48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Magdeburg</a:t>
              </a:r>
            </a:p>
          </p:txBody>
        </p:sp>
        <p:sp>
          <p:nvSpPr>
            <p:cNvPr id="105" name="Rectangle 105"/>
            <p:cNvSpPr>
              <a:spLocks noChangeAspect="1" noChangeArrowheads="1"/>
            </p:cNvSpPr>
            <p:nvPr/>
          </p:nvSpPr>
          <p:spPr bwMode="auto">
            <a:xfrm>
              <a:off x="4321" y="1701"/>
              <a:ext cx="190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Halle</a:t>
              </a:r>
            </a:p>
          </p:txBody>
        </p:sp>
        <p:sp>
          <p:nvSpPr>
            <p:cNvPr id="106" name="Rectangle 106"/>
            <p:cNvSpPr>
              <a:spLocks noChangeAspect="1" noChangeArrowheads="1"/>
            </p:cNvSpPr>
            <p:nvPr/>
          </p:nvSpPr>
          <p:spPr bwMode="auto">
            <a:xfrm>
              <a:off x="4023" y="2688"/>
              <a:ext cx="22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Fürth</a:t>
              </a:r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4207" y="2671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08" name="Rectangle 108"/>
            <p:cNvSpPr>
              <a:spLocks noChangeAspect="1" noChangeArrowheads="1"/>
            </p:cNvSpPr>
            <p:nvPr/>
          </p:nvSpPr>
          <p:spPr bwMode="auto">
            <a:xfrm>
              <a:off x="3128" y="2232"/>
              <a:ext cx="45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Wachtberg</a:t>
              </a:r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3065" y="2219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3437" y="298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1" name="Rectangle 111"/>
            <p:cNvSpPr>
              <a:spLocks noChangeAspect="1" noChangeArrowheads="1"/>
            </p:cNvSpPr>
            <p:nvPr/>
          </p:nvSpPr>
          <p:spPr bwMode="auto">
            <a:xfrm>
              <a:off x="3085" y="2953"/>
              <a:ext cx="378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Ettlingen</a:t>
              </a:r>
            </a:p>
          </p:txBody>
        </p:sp>
        <p:sp>
          <p:nvSpPr>
            <p:cNvPr id="112" name="Rectangle 112"/>
            <p:cNvSpPr>
              <a:spLocks noChangeAspect="1" noChangeArrowheads="1"/>
            </p:cNvSpPr>
            <p:nvPr/>
          </p:nvSpPr>
          <p:spPr bwMode="auto">
            <a:xfrm>
              <a:off x="3343" y="3443"/>
              <a:ext cx="35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Kandern</a:t>
              </a:r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3277" y="346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3524" y="1063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5" name="Rectangle 115"/>
            <p:cNvSpPr>
              <a:spLocks noChangeAspect="1" noChangeArrowheads="1"/>
            </p:cNvSpPr>
            <p:nvPr/>
          </p:nvSpPr>
          <p:spPr bwMode="auto">
            <a:xfrm>
              <a:off x="3223" y="1071"/>
              <a:ext cx="445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Oldenburg</a:t>
              </a:r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4979" y="2071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7" name="Rectangle 117"/>
            <p:cNvSpPr>
              <a:spLocks noChangeAspect="1" noChangeArrowheads="1"/>
            </p:cNvSpPr>
            <p:nvPr/>
          </p:nvSpPr>
          <p:spPr bwMode="auto">
            <a:xfrm>
              <a:off x="5005" y="2067"/>
              <a:ext cx="34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Freiberg</a:t>
              </a:r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3695" y="165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19" name="Rectangle 119"/>
            <p:cNvSpPr>
              <a:spLocks noChangeAspect="1" noChangeArrowheads="1"/>
            </p:cNvSpPr>
            <p:nvPr/>
          </p:nvSpPr>
          <p:spPr bwMode="auto">
            <a:xfrm>
              <a:off x="3661" y="1683"/>
              <a:ext cx="43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Paderborn</a:t>
              </a:r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3797" y="1894"/>
              <a:ext cx="45" cy="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1" name="Rectangle 121"/>
            <p:cNvSpPr>
              <a:spLocks noChangeAspect="1" noChangeArrowheads="1"/>
            </p:cNvSpPr>
            <p:nvPr/>
          </p:nvSpPr>
          <p:spPr bwMode="auto">
            <a:xfrm>
              <a:off x="3853" y="1875"/>
              <a:ext cx="25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Kassel</a:t>
              </a:r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3587" y="215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3" name="Rectangle 123"/>
            <p:cNvSpPr>
              <a:spLocks noChangeAspect="1" noChangeArrowheads="1"/>
            </p:cNvSpPr>
            <p:nvPr/>
          </p:nvSpPr>
          <p:spPr bwMode="auto">
            <a:xfrm>
              <a:off x="3649" y="2121"/>
              <a:ext cx="29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Gießen</a:t>
              </a:r>
            </a:p>
          </p:txBody>
        </p:sp>
        <p:sp>
          <p:nvSpPr>
            <p:cNvPr id="124" name="Rectangle 124"/>
            <p:cNvSpPr>
              <a:spLocks noChangeArrowheads="1"/>
            </p:cNvSpPr>
            <p:nvPr/>
          </p:nvSpPr>
          <p:spPr bwMode="auto">
            <a:xfrm>
              <a:off x="4223" y="204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5" name="Rectangle 125"/>
            <p:cNvSpPr>
              <a:spLocks noChangeAspect="1" noChangeArrowheads="1"/>
            </p:cNvSpPr>
            <p:nvPr/>
          </p:nvSpPr>
          <p:spPr bwMode="auto">
            <a:xfrm>
              <a:off x="4015" y="2043"/>
              <a:ext cx="24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Erfurt</a:t>
              </a:r>
            </a:p>
          </p:txBody>
        </p:sp>
        <p:sp>
          <p:nvSpPr>
            <p:cNvPr id="126" name="Rectangle 126"/>
            <p:cNvSpPr>
              <a:spLocks noChangeArrowheads="1"/>
            </p:cNvSpPr>
            <p:nvPr/>
          </p:nvSpPr>
          <p:spPr bwMode="auto">
            <a:xfrm>
              <a:off x="4073" y="320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7" name="Rectangle 127"/>
            <p:cNvSpPr>
              <a:spLocks noChangeAspect="1" noChangeArrowheads="1"/>
            </p:cNvSpPr>
            <p:nvPr/>
          </p:nvSpPr>
          <p:spPr bwMode="auto">
            <a:xfrm>
              <a:off x="3919" y="3243"/>
              <a:ext cx="40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Augsburg</a:t>
              </a:r>
            </a:p>
          </p:txBody>
        </p:sp>
        <p:sp>
          <p:nvSpPr>
            <p:cNvPr id="128" name="Rectangle 128"/>
            <p:cNvSpPr>
              <a:spLocks noChangeArrowheads="1"/>
            </p:cNvSpPr>
            <p:nvPr/>
          </p:nvSpPr>
          <p:spPr bwMode="auto">
            <a:xfrm>
              <a:off x="4283" y="334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29" name="Rectangle 129"/>
            <p:cNvSpPr>
              <a:spLocks noChangeAspect="1" noChangeArrowheads="1"/>
            </p:cNvSpPr>
            <p:nvPr/>
          </p:nvSpPr>
          <p:spPr bwMode="auto">
            <a:xfrm>
              <a:off x="3745" y="3381"/>
              <a:ext cx="76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Oberpfaffenhofen</a:t>
              </a:r>
            </a:p>
          </p:txBody>
        </p:sp>
        <p:sp>
          <p:nvSpPr>
            <p:cNvPr id="130" name="Rectangle 130"/>
            <p:cNvSpPr>
              <a:spLocks noChangeArrowheads="1"/>
            </p:cNvSpPr>
            <p:nvPr/>
          </p:nvSpPr>
          <p:spPr bwMode="auto">
            <a:xfrm>
              <a:off x="4469" y="324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1" name="Rectangle 131"/>
            <p:cNvSpPr>
              <a:spLocks noChangeAspect="1" noChangeArrowheads="1"/>
            </p:cNvSpPr>
            <p:nvPr/>
          </p:nvSpPr>
          <p:spPr bwMode="auto">
            <a:xfrm>
              <a:off x="4531" y="3213"/>
              <a:ext cx="37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Garching</a:t>
              </a:r>
            </a:p>
          </p:txBody>
        </p:sp>
        <p:sp>
          <p:nvSpPr>
            <p:cNvPr id="132" name="Rectangle 132"/>
            <p:cNvSpPr>
              <a:spLocks noChangeArrowheads="1"/>
            </p:cNvSpPr>
            <p:nvPr/>
          </p:nvSpPr>
          <p:spPr bwMode="auto">
            <a:xfrm>
              <a:off x="4805" y="2992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3" name="Rectangle 133"/>
            <p:cNvSpPr>
              <a:spLocks noChangeAspect="1" noChangeArrowheads="1"/>
            </p:cNvSpPr>
            <p:nvPr/>
          </p:nvSpPr>
          <p:spPr bwMode="auto">
            <a:xfrm>
              <a:off x="4717" y="3027"/>
              <a:ext cx="40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Straubing</a:t>
              </a:r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4415" y="241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5" name="Rectangle 135"/>
            <p:cNvSpPr>
              <a:spLocks noChangeAspect="1" noChangeArrowheads="1"/>
            </p:cNvSpPr>
            <p:nvPr/>
          </p:nvSpPr>
          <p:spPr bwMode="auto">
            <a:xfrm>
              <a:off x="4345" y="2433"/>
              <a:ext cx="37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Bayreuth</a:t>
              </a:r>
            </a:p>
          </p:txBody>
        </p:sp>
        <p:sp>
          <p:nvSpPr>
            <p:cNvPr id="136" name="Rectangle 136"/>
            <p:cNvSpPr>
              <a:spLocks noChangeArrowheads="1"/>
            </p:cNvSpPr>
            <p:nvPr/>
          </p:nvSpPr>
          <p:spPr bwMode="auto">
            <a:xfrm>
              <a:off x="3947" y="2626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7" name="Rectangle 137"/>
            <p:cNvSpPr>
              <a:spLocks noChangeAspect="1" noChangeArrowheads="1"/>
            </p:cNvSpPr>
            <p:nvPr/>
          </p:nvSpPr>
          <p:spPr bwMode="auto">
            <a:xfrm>
              <a:off x="3547" y="2583"/>
              <a:ext cx="444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Bronnbach</a:t>
              </a:r>
            </a:p>
          </p:txBody>
        </p:sp>
        <p:sp>
          <p:nvSpPr>
            <p:cNvPr id="138" name="Rectangle 138"/>
            <p:cNvSpPr>
              <a:spLocks noChangeArrowheads="1"/>
            </p:cNvSpPr>
            <p:nvPr/>
          </p:nvSpPr>
          <p:spPr bwMode="auto">
            <a:xfrm>
              <a:off x="4469" y="3454"/>
              <a:ext cx="23" cy="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800"/>
            </a:p>
          </p:txBody>
        </p:sp>
        <p:sp>
          <p:nvSpPr>
            <p:cNvPr id="139" name="Rectangle 139"/>
            <p:cNvSpPr>
              <a:spLocks noChangeAspect="1" noChangeArrowheads="1"/>
            </p:cNvSpPr>
            <p:nvPr/>
          </p:nvSpPr>
          <p:spPr bwMode="auto">
            <a:xfrm>
              <a:off x="4507" y="3429"/>
              <a:ext cx="212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42963"/>
              <a:r>
                <a:rPr lang="de-DE" sz="800">
                  <a:solidFill>
                    <a:srgbClr val="000000"/>
                  </a:solidFill>
                </a:rPr>
                <a:t>Prien</a:t>
              </a:r>
            </a:p>
          </p:txBody>
        </p:sp>
      </p:grpSp>
      <p:sp>
        <p:nvSpPr>
          <p:cNvPr id="140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4800"/>
            <a:ext cx="8208000" cy="1224000"/>
          </a:xfrm>
        </p:spPr>
        <p:txBody>
          <a:bodyPr/>
          <a:lstStyle/>
          <a:p>
            <a:r>
              <a:rPr lang="de-DE"/>
              <a:t>Die Fraunhofer-Gesellschaft im Profil</a:t>
            </a:r>
            <a:br>
              <a:rPr lang="de-DE"/>
            </a:br>
            <a:r>
              <a:rPr lang="de-DE" b="0"/>
              <a:t/>
            </a:r>
            <a:br>
              <a:rPr lang="de-DE" b="0"/>
            </a:br>
            <a:endParaRPr lang="de-DE" b="0"/>
          </a:p>
        </p:txBody>
      </p:sp>
      <p:sp>
        <p:nvSpPr>
          <p:cNvPr id="141" name="Rectangle 4"/>
          <p:cNvSpPr>
            <a:spLocks noChangeArrowheads="1"/>
          </p:cNvSpPr>
          <p:nvPr/>
        </p:nvSpPr>
        <p:spPr bwMode="auto">
          <a:xfrm>
            <a:off x="2917774" y="2521716"/>
            <a:ext cx="5254626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1588" lvl="1">
              <a:buClr>
                <a:schemeClr val="tx2"/>
              </a:buClr>
            </a:pPr>
            <a:r>
              <a:rPr lang="de-DE" dirty="0" smtClean="0"/>
              <a:t>Sieben Institutsverbünde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IUK-Technologie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Life </a:t>
            </a:r>
            <a:r>
              <a:rPr lang="de-DE" dirty="0" err="1"/>
              <a:t>Sciences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Mikroelektronik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Light &amp; </a:t>
            </a:r>
            <a:r>
              <a:rPr lang="de-DE" dirty="0" err="1"/>
              <a:t>Surfaces</a:t>
            </a:r>
            <a:r>
              <a:rPr lang="de-DE" dirty="0"/>
              <a:t> 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Produktion </a:t>
            </a:r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Werkstoffe, </a:t>
            </a:r>
            <a:r>
              <a:rPr lang="de-DE" dirty="0" smtClean="0"/>
              <a:t>Bauteile –­ </a:t>
            </a:r>
            <a:br>
              <a:rPr lang="de-DE" dirty="0" smtClean="0"/>
            </a:br>
            <a:r>
              <a:rPr lang="de-DE" dirty="0" smtClean="0"/>
              <a:t>MATERIALS</a:t>
            </a: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Verteidigungs- und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Sicherheitsforschung </a:t>
            </a:r>
            <a:r>
              <a:rPr lang="de-DE" dirty="0"/>
              <a:t>VVS</a:t>
            </a:r>
          </a:p>
        </p:txBody>
      </p:sp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466725" y="2573176"/>
            <a:ext cx="2376488" cy="318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60 Institute</a:t>
            </a:r>
            <a:br>
              <a:rPr lang="de-DE" dirty="0"/>
            </a:b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mehr als </a:t>
            </a:r>
            <a:r>
              <a:rPr lang="de-DE" dirty="0" smtClean="0"/>
              <a:t>20 </a:t>
            </a:r>
            <a:r>
              <a:rPr lang="de-DE" dirty="0"/>
              <a:t>000 Mitarbeiterinnen und Mitarbeiter</a:t>
            </a:r>
            <a:br>
              <a:rPr lang="de-DE" dirty="0"/>
            </a:br>
            <a:endParaRPr lang="de-DE" dirty="0"/>
          </a:p>
          <a:p>
            <a:pPr marL="354013" lvl="1" indent="-352425"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ca. </a:t>
            </a:r>
            <a:r>
              <a:rPr lang="de-DE" dirty="0" smtClean="0"/>
              <a:t>1,8 </a:t>
            </a:r>
            <a:r>
              <a:rPr lang="de-DE" dirty="0" err="1"/>
              <a:t>Mrd</a:t>
            </a:r>
            <a:r>
              <a:rPr lang="de-DE" dirty="0"/>
              <a:t> </a:t>
            </a:r>
            <a:r>
              <a:rPr lang="de-DE" dirty="0" smtClean="0"/>
              <a:t>€ </a:t>
            </a:r>
            <a:r>
              <a:rPr lang="de-DE" dirty="0"/>
              <a:t>Budget</a:t>
            </a:r>
          </a:p>
        </p:txBody>
      </p:sp>
      <p:grpSp>
        <p:nvGrpSpPr>
          <p:cNvPr id="143" name="Group 6"/>
          <p:cNvGrpSpPr>
            <a:grpSpLocks/>
          </p:cNvGrpSpPr>
          <p:nvPr/>
        </p:nvGrpSpPr>
        <p:grpSpPr bwMode="auto">
          <a:xfrm>
            <a:off x="460375" y="1296988"/>
            <a:ext cx="8223250" cy="1065212"/>
            <a:chOff x="290" y="817"/>
            <a:chExt cx="5180" cy="671"/>
          </a:xfrm>
        </p:grpSpPr>
        <p:sp>
          <p:nvSpPr>
            <p:cNvPr id="144" name="Line 7"/>
            <p:cNvSpPr>
              <a:spLocks noChangeShapeType="1"/>
            </p:cNvSpPr>
            <p:nvPr/>
          </p:nvSpPr>
          <p:spPr bwMode="auto">
            <a:xfrm>
              <a:off x="290" y="817"/>
              <a:ext cx="5180" cy="0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145" name="Picture 8" descr="2010VLS_01_Rosetten 2a8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5" b="18507"/>
            <a:stretch>
              <a:fillRect/>
            </a:stretch>
          </p:blipFill>
          <p:spPr bwMode="auto">
            <a:xfrm>
              <a:off x="1038" y="913"/>
              <a:ext cx="671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9" descr="Mikroelektronik_MEV790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" y="913"/>
              <a:ext cx="678" cy="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10" descr="Photonik_TE-7O003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3" y="913"/>
              <a:ext cx="673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11" descr="Produktion_Integrative Produktion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4" y="913"/>
              <a:ext cx="671" cy="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12" descr="Sicherheit_MEV3203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" y="913"/>
              <a:ext cx="671" cy="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13" descr="Information_Kommunikati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" y="913"/>
              <a:ext cx="671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Line 14"/>
            <p:cNvSpPr>
              <a:spLocks noChangeShapeType="1"/>
            </p:cNvSpPr>
            <p:nvPr/>
          </p:nvSpPr>
          <p:spPr bwMode="auto">
            <a:xfrm>
              <a:off x="290" y="1488"/>
              <a:ext cx="5180" cy="0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152" name="Picture 15" descr="keramik-zahnräder-LB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" y="913"/>
              <a:ext cx="678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004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27038" y="635000"/>
            <a:ext cx="8234362" cy="558800"/>
          </a:xfrm>
        </p:spPr>
        <p:txBody>
          <a:bodyPr/>
          <a:lstStyle/>
          <a:p>
            <a:pPr eaLnBrk="1" hangingPunct="1"/>
            <a:r>
              <a:rPr lang="de-DE" smtClean="0">
                <a:solidFill>
                  <a:srgbClr val="179C7D"/>
                </a:solidFill>
                <a:latin typeface="Tahoma" pitchFamily="34" charset="0"/>
                <a:cs typeface="Tahoma" pitchFamily="34" charset="0"/>
              </a:rPr>
              <a:t>FOKUS</a:t>
            </a:r>
            <a:r>
              <a:rPr lang="de-DE" smtClean="0">
                <a:latin typeface="Tahoma" pitchFamily="34" charset="0"/>
                <a:cs typeface="Tahoma" pitchFamily="34" charset="0"/>
              </a:rPr>
              <a:t> stands for</a:t>
            </a:r>
            <a:endParaRPr lang="en-GB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27038" y="1447800"/>
            <a:ext cx="5022417" cy="4533900"/>
          </a:xfrm>
        </p:spPr>
        <p:txBody>
          <a:bodyPr>
            <a:noAutofit/>
          </a:bodyPr>
          <a:lstStyle/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IP </a:t>
            </a:r>
            <a:r>
              <a:rPr lang="de-DE" dirty="0" err="1" smtClean="0">
                <a:latin typeface="Tahoma" pitchFamily="34" charset="0"/>
              </a:rPr>
              <a:t>Telephony</a:t>
            </a:r>
            <a:r>
              <a:rPr lang="de-DE" dirty="0" smtClean="0">
                <a:latin typeface="Tahoma" pitchFamily="34" charset="0"/>
              </a:rPr>
              <a:t>: FOKUS </a:t>
            </a:r>
            <a:r>
              <a:rPr lang="de-DE" dirty="0" err="1" smtClean="0">
                <a:latin typeface="Tahoma" pitchFamily="34" charset="0"/>
              </a:rPr>
              <a:t>invented</a:t>
            </a:r>
            <a:r>
              <a:rPr lang="de-DE" dirty="0" smtClean="0">
                <a:latin typeface="Tahoma" pitchFamily="34" charset="0"/>
              </a:rPr>
              <a:t> SIP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Web2.0 / Web / </a:t>
            </a:r>
            <a:r>
              <a:rPr lang="de-DE" dirty="0" err="1" smtClean="0">
                <a:latin typeface="Tahoma" pitchFamily="34" charset="0"/>
              </a:rPr>
              <a:t>Telco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Convergence</a:t>
            </a: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Future </a:t>
            </a:r>
            <a:r>
              <a:rPr lang="de-DE" dirty="0" err="1" smtClean="0">
                <a:latin typeface="Tahoma" pitchFamily="34" charset="0"/>
              </a:rPr>
              <a:t>internet</a:t>
            </a:r>
            <a:r>
              <a:rPr lang="de-DE" dirty="0" smtClean="0">
                <a:latin typeface="Tahoma" pitchFamily="34" charset="0"/>
              </a:rPr>
              <a:t> &amp; </a:t>
            </a:r>
            <a:r>
              <a:rPr lang="de-DE" dirty="0" err="1" smtClean="0">
                <a:latin typeface="Tahoma" pitchFamily="34" charset="0"/>
              </a:rPr>
              <a:t>autonomic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communication</a:t>
            </a: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spcBef>
                <a:spcPct val="0"/>
              </a:spcBef>
              <a:defRPr/>
            </a:pPr>
            <a:r>
              <a:rPr lang="de-DE" dirty="0" smtClean="0">
                <a:latin typeface="Tahoma" pitchFamily="34" charset="0"/>
              </a:rPr>
              <a:t>IMS – Next Generation Networks </a:t>
            </a:r>
            <a:r>
              <a:rPr lang="de-DE" dirty="0" err="1" smtClean="0">
                <a:latin typeface="Tahoma" pitchFamily="34" charset="0"/>
              </a:rPr>
              <a:t>Platforms</a:t>
            </a:r>
            <a:r>
              <a:rPr lang="de-DE" dirty="0" smtClean="0">
                <a:latin typeface="Tahoma" pitchFamily="34" charset="0"/>
              </a:rPr>
              <a:t> &amp;</a:t>
            </a:r>
          </a:p>
          <a:p>
            <a:pPr marL="100013" indent="-200025" eaLnBrk="1" hangingPunct="1">
              <a:spcBef>
                <a:spcPct val="0"/>
              </a:spcBef>
              <a:buNone/>
              <a:defRPr/>
            </a:pPr>
            <a:r>
              <a:rPr lang="de-DE" dirty="0" smtClean="0">
                <a:latin typeface="Tahoma" pitchFamily="34" charset="0"/>
              </a:rPr>
              <a:t>	    Services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IPTV &amp; Rich Media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err="1" smtClean="0">
                <a:latin typeface="Tahoma" pitchFamily="34" charset="0"/>
              </a:rPr>
              <a:t>eGovernment</a:t>
            </a:r>
            <a:r>
              <a:rPr lang="de-DE" dirty="0" smtClean="0">
                <a:latin typeface="Tahoma" pitchFamily="34" charset="0"/>
              </a:rPr>
              <a:t>: </a:t>
            </a:r>
            <a:r>
              <a:rPr lang="de-DE" dirty="0" err="1" smtClean="0">
                <a:latin typeface="Tahoma" pitchFamily="34" charset="0"/>
              </a:rPr>
              <a:t>One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stop</a:t>
            </a:r>
            <a:r>
              <a:rPr lang="de-DE" dirty="0" smtClean="0">
                <a:latin typeface="Tahoma" pitchFamily="34" charset="0"/>
              </a:rPr>
              <a:t> </a:t>
            </a:r>
            <a:r>
              <a:rPr lang="de-DE" dirty="0" err="1" smtClean="0">
                <a:latin typeface="Tahoma" pitchFamily="34" charset="0"/>
              </a:rPr>
              <a:t>shopping</a:t>
            </a: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de-DE" dirty="0" smtClean="0">
                <a:latin typeface="Tahoma" pitchFamily="34" charset="0"/>
              </a:rPr>
              <a:t>Car-2-X Communication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de-DE" dirty="0" smtClean="0">
              <a:latin typeface="Tahoma" pitchFamily="34" charset="0"/>
            </a:endParaRP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smtClean="0">
                <a:latin typeface="Tahoma" pitchFamily="34" charset="0"/>
              </a:rPr>
              <a:t>Model-</a:t>
            </a:r>
            <a:r>
              <a:rPr lang="de-DE" dirty="0" err="1" smtClean="0">
                <a:latin typeface="Tahoma" pitchFamily="34" charset="0"/>
              </a:rPr>
              <a:t>driven</a:t>
            </a:r>
            <a:r>
              <a:rPr lang="de-DE" dirty="0" smtClean="0">
                <a:latin typeface="Tahoma" pitchFamily="34" charset="0"/>
              </a:rPr>
              <a:t> Engineering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smtClean="0">
                <a:latin typeface="Tahoma" pitchFamily="34" charset="0"/>
              </a:rPr>
              <a:t>Test </a:t>
            </a:r>
            <a:r>
              <a:rPr lang="de-DE" dirty="0" err="1" smtClean="0">
                <a:latin typeface="Tahoma" pitchFamily="34" charset="0"/>
              </a:rPr>
              <a:t>automation</a:t>
            </a:r>
            <a:r>
              <a:rPr lang="de-DE" dirty="0" smtClean="0">
                <a:latin typeface="Tahoma" pitchFamily="34" charset="0"/>
              </a:rPr>
              <a:t>: Invention </a:t>
            </a:r>
            <a:r>
              <a:rPr lang="de-DE" dirty="0" err="1" smtClean="0">
                <a:latin typeface="Tahoma" pitchFamily="34" charset="0"/>
              </a:rPr>
              <a:t>of</a:t>
            </a:r>
            <a:r>
              <a:rPr lang="de-DE" dirty="0" smtClean="0">
                <a:latin typeface="Tahoma" pitchFamily="34" charset="0"/>
              </a:rPr>
              <a:t> TTCN-3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smtClean="0">
                <a:latin typeface="Tahoma" pitchFamily="34" charset="0"/>
              </a:rPr>
              <a:t>Open Source Competence Center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spcAft>
                <a:spcPts val="600"/>
              </a:spcAft>
              <a:tabLst>
                <a:tab pos="361950" algn="l"/>
              </a:tabLst>
              <a:defRPr/>
            </a:pPr>
            <a:r>
              <a:rPr lang="de-DE" dirty="0" err="1" smtClean="0">
                <a:latin typeface="Tahoma" pitchFamily="34" charset="0"/>
              </a:rPr>
              <a:t>Interoperability</a:t>
            </a:r>
            <a:r>
              <a:rPr lang="de-DE" dirty="0" smtClean="0">
                <a:latin typeface="Tahoma" pitchFamily="34" charset="0"/>
              </a:rPr>
              <a:t> Center</a:t>
            </a:r>
          </a:p>
          <a:p>
            <a:pPr indent="-363538" eaLnBrk="1" hangingPunct="1">
              <a:lnSpc>
                <a:spcPts val="2125"/>
              </a:lnSpc>
              <a:spcBef>
                <a:spcPct val="0"/>
              </a:spcBef>
              <a:defRPr/>
            </a:pPr>
            <a:endParaRPr lang="en-GB" dirty="0" smtClean="0">
              <a:latin typeface="Tahoma" pitchFamily="34" charset="0"/>
            </a:endParaRPr>
          </a:p>
        </p:txBody>
      </p:sp>
      <p:pic>
        <p:nvPicPr>
          <p:cNvPr id="6" name="Bild 6" descr="DSC_2387.JPG"/>
          <p:cNvPicPr>
            <a:picLocks noChangeAspect="1"/>
          </p:cNvPicPr>
          <p:nvPr/>
        </p:nvPicPr>
        <p:blipFill>
          <a:blip r:embed="rId2"/>
          <a:srcRect l="28342" t="19746" r="27113" b="34288"/>
          <a:stretch>
            <a:fillRect/>
          </a:stretch>
        </p:blipFill>
        <p:spPr bwMode="auto">
          <a:xfrm>
            <a:off x="6010275" y="1468438"/>
            <a:ext cx="271780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808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981075"/>
            <a:ext cx="2663825" cy="2520950"/>
            <a:chOff x="468313" y="981075"/>
            <a:chExt cx="2663825" cy="252095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68313" y="981075"/>
              <a:ext cx="2663825" cy="2520950"/>
            </a:xfrm>
            <a:prstGeom prst="rect">
              <a:avLst/>
            </a:prstGeom>
            <a:solidFill>
              <a:srgbClr val="8FA40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aphicFrame>
          <p:nvGraphicFramePr>
            <p:cNvPr id="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5436342"/>
                </p:ext>
              </p:extLst>
            </p:nvPr>
          </p:nvGraphicFramePr>
          <p:xfrm>
            <a:off x="539750" y="1076325"/>
            <a:ext cx="2519363" cy="1341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6" r:id="rId3" imgW="7517460" imgH="3936508" progId="">
                    <p:embed/>
                  </p:oleObj>
                </mc:Choice>
                <mc:Fallback>
                  <p:oleObj r:id="rId3" imgW="7517460" imgH="393650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022" t="4298" r="9769" b="7956"/>
                        <a:stretch>
                          <a:fillRect/>
                        </a:stretch>
                      </p:blipFill>
                      <p:spPr bwMode="auto">
                        <a:xfrm>
                          <a:off x="539750" y="1076325"/>
                          <a:ext cx="2519363" cy="1341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750" y="2414727"/>
            <a:ext cx="2662238" cy="100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indent="-23495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644650" indent="-24606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2066925" indent="-2428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2489200" indent="-24288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29464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34036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8608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4318000" indent="-242888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  <a:t>Gesundheit und  </a:t>
            </a:r>
            <a:b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</a:br>
            <a:r>
              <a:rPr lang="de-DE" b="1" smtClean="0">
                <a:solidFill>
                  <a:schemeClr val="bg1"/>
                </a:solidFill>
                <a:latin typeface="Frutiger LT Com 45 Light" pitchFamily="34" charset="0"/>
              </a:rPr>
              <a:t>Ernährung </a:t>
            </a:r>
            <a:r>
              <a:rPr lang="de-DE" b="1" smtClean="0">
                <a:solidFill>
                  <a:schemeClr val="tx2"/>
                </a:solidFill>
                <a:latin typeface="Frutiger LT Com 45 Light" pitchFamily="34" charset="0"/>
              </a:rPr>
              <a:t> </a:t>
            </a:r>
          </a:p>
          <a:p>
            <a:pPr marL="0" indent="0" eaLnBrk="1" hangingPunct="1">
              <a:spcAft>
                <a:spcPct val="10000"/>
              </a:spcAft>
              <a:buFont typeface="Wingdings" pitchFamily="2" charset="2"/>
              <a:buNone/>
            </a:pPr>
            <a:r>
              <a:rPr lang="de-DE" sz="1600" smtClean="0">
                <a:solidFill>
                  <a:schemeClr val="bg1"/>
                </a:solidFill>
              </a:rPr>
              <a:t>Bezahlbare Gesundheit</a:t>
            </a:r>
            <a:br>
              <a:rPr lang="de-DE" sz="1600" smtClean="0">
                <a:solidFill>
                  <a:schemeClr val="bg1"/>
                </a:solidFill>
              </a:rPr>
            </a:br>
            <a:endParaRPr lang="de-DE" sz="1600" dirty="0" smtClean="0">
              <a:solidFill>
                <a:schemeClr val="bg1"/>
              </a:solidFill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468313" y="260350"/>
            <a:ext cx="8207375" cy="647700"/>
          </a:xfrm>
          <a:prstGeom prst="rect">
            <a:avLst/>
          </a:prstGeom>
          <a:solidFill>
            <a:srgbClr val="4C636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11188" y="333375"/>
            <a:ext cx="80613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de-DE" sz="2400" b="1">
                <a:solidFill>
                  <a:srgbClr val="FFFFFF"/>
                </a:solidFill>
                <a:latin typeface="Frutiger LT Com 45 Light" pitchFamily="34" charset="0"/>
              </a:rPr>
              <a:t>Herausforderungen – »Märkte von Übermorgen« </a:t>
            </a:r>
            <a:br>
              <a:rPr lang="de-DE" sz="2400" b="1">
                <a:solidFill>
                  <a:srgbClr val="FFFFFF"/>
                </a:solidFill>
                <a:latin typeface="Frutiger LT Com 45 Light" pitchFamily="34" charset="0"/>
              </a:rPr>
            </a:br>
            <a:endParaRPr lang="de-DE" sz="2400" b="1">
              <a:solidFill>
                <a:srgbClr val="FFFFFF"/>
              </a:solidFill>
              <a:latin typeface="Frutiger LT Com 45 Light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3203575" y="981075"/>
            <a:ext cx="2736850" cy="2520950"/>
            <a:chOff x="3203575" y="981075"/>
            <a:chExt cx="2736850" cy="2520950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3203575" y="981075"/>
              <a:ext cx="2736850" cy="2520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12" name="Gruppieren 11"/>
            <p:cNvGrpSpPr/>
            <p:nvPr/>
          </p:nvGrpSpPr>
          <p:grpSpPr>
            <a:xfrm>
              <a:off x="3276600" y="1077913"/>
              <a:ext cx="2590800" cy="2274887"/>
              <a:chOff x="3276600" y="1077913"/>
              <a:chExt cx="2590800" cy="2274887"/>
            </a:xfrm>
          </p:grpSpPr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3276600" y="2414728"/>
                <a:ext cx="2590800" cy="938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Schutz und Sicherheit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Erkennen und Beherrschen von Katastrophen</a:t>
                </a:r>
                <a:br>
                  <a:rPr lang="de-DE" sz="1600" dirty="0">
                    <a:solidFill>
                      <a:srgbClr val="FFFFFF"/>
                    </a:solidFill>
                  </a:rPr>
                </a:br>
                <a:r>
                  <a:rPr lang="de-DE" b="1" dirty="0">
                    <a:solidFill>
                      <a:srgbClr val="179C7D"/>
                    </a:solidFill>
                    <a:latin typeface="Frutiger LT Com 45 Light" pitchFamily="34" charset="0"/>
                  </a:rPr>
                  <a:t> </a:t>
                </a:r>
              </a:p>
            </p:txBody>
          </p:sp>
          <p:graphicFrame>
            <p:nvGraphicFramePr>
              <p:cNvPr id="14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9840541"/>
                  </p:ext>
                </p:extLst>
              </p:nvPr>
            </p:nvGraphicFramePr>
            <p:xfrm>
              <a:off x="3276600" y="1077913"/>
              <a:ext cx="25908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7" r:id="rId5" imgW="7060317" imgH="3860317" progId="">
                      <p:embed/>
                    </p:oleObj>
                  </mc:Choice>
                  <mc:Fallback>
                    <p:oleObj r:id="rId5" imgW="7060317" imgH="386031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436" t="5223" r="6163" b="7648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6600" y="1077913"/>
                            <a:ext cx="2590800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" name="Gruppieren 14"/>
          <p:cNvGrpSpPr/>
          <p:nvPr/>
        </p:nvGrpSpPr>
        <p:grpSpPr>
          <a:xfrm>
            <a:off x="468313" y="3571875"/>
            <a:ext cx="2663825" cy="2520950"/>
            <a:chOff x="468313" y="3571875"/>
            <a:chExt cx="2663825" cy="2520950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468313" y="3571875"/>
              <a:ext cx="2663825" cy="2520950"/>
            </a:xfrm>
            <a:prstGeom prst="rect">
              <a:avLst/>
            </a:prstGeom>
            <a:solidFill>
              <a:srgbClr val="29286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17" name="Gruppieren 16"/>
            <p:cNvGrpSpPr/>
            <p:nvPr/>
          </p:nvGrpSpPr>
          <p:grpSpPr>
            <a:xfrm>
              <a:off x="541338" y="3643313"/>
              <a:ext cx="2519362" cy="1864023"/>
              <a:chOff x="541338" y="3643313"/>
              <a:chExt cx="2519362" cy="1864023"/>
            </a:xfrm>
          </p:grpSpPr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541338" y="4977111"/>
                <a:ext cx="2303462" cy="530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Information und Kommunikation 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000000"/>
                    </a:solidFill>
                  </a:rPr>
                  <a:t/>
                </a:r>
                <a:br>
                  <a:rPr lang="de-DE" sz="1600" dirty="0">
                    <a:solidFill>
                      <a:srgbClr val="000000"/>
                    </a:solidFill>
                  </a:rPr>
                </a:br>
                <a:endParaRPr lang="de-DE" sz="1600" dirty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9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1048732"/>
                  </p:ext>
                </p:extLst>
              </p:nvPr>
            </p:nvGraphicFramePr>
            <p:xfrm>
              <a:off x="541338" y="3643313"/>
              <a:ext cx="2519362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" r:id="rId7" imgW="7022222" imgH="3365079" progId="">
                      <p:embed/>
                    </p:oleObj>
                  </mc:Choice>
                  <mc:Fallback>
                    <p:oleObj r:id="rId7" imgW="7022222" imgH="3365079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299" t="7916" r="20805" b="13266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1338" y="3643313"/>
                            <a:ext cx="2519362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0" name="Gruppieren 19"/>
          <p:cNvGrpSpPr/>
          <p:nvPr/>
        </p:nvGrpSpPr>
        <p:grpSpPr>
          <a:xfrm>
            <a:off x="6011863" y="981075"/>
            <a:ext cx="2663825" cy="2520950"/>
            <a:chOff x="6011863" y="981075"/>
            <a:chExt cx="2663825" cy="2520950"/>
          </a:xfrm>
        </p:grpSpPr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6011863" y="981075"/>
              <a:ext cx="2663825" cy="25209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22" name="Gruppieren 21"/>
            <p:cNvGrpSpPr/>
            <p:nvPr/>
          </p:nvGrpSpPr>
          <p:grpSpPr>
            <a:xfrm>
              <a:off x="6083300" y="1054100"/>
              <a:ext cx="2519363" cy="2447924"/>
              <a:chOff x="6083300" y="1054100"/>
              <a:chExt cx="2519363" cy="2447924"/>
            </a:xfrm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6083300" y="2414727"/>
                <a:ext cx="2447925" cy="1087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Mobilität und Verkehr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 smtClean="0">
                    <a:solidFill>
                      <a:srgbClr val="FFFFFF"/>
                    </a:solidFill>
                  </a:rPr>
                  <a:t>Emissionsarme, </a:t>
                </a:r>
                <a:r>
                  <a:rPr lang="de-DE" sz="1600" dirty="0">
                    <a:solidFill>
                      <a:srgbClr val="FFFFFF"/>
                    </a:solidFill>
                  </a:rPr>
                  <a:t>zuverlässige Mobilität in urbanen Räumen </a:t>
                </a:r>
                <a:br>
                  <a:rPr lang="de-DE" sz="1600" dirty="0">
                    <a:solidFill>
                      <a:srgbClr val="FFFFFF"/>
                    </a:solidFill>
                  </a:rPr>
                </a:br>
                <a:endParaRPr lang="de-DE" sz="1600" dirty="0">
                  <a:solidFill>
                    <a:srgbClr val="FFFFFF"/>
                  </a:solidFill>
                </a:endParaRPr>
              </a:p>
            </p:txBody>
          </p:sp>
          <p:graphicFrame>
            <p:nvGraphicFramePr>
              <p:cNvPr id="24" name="Object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1729417"/>
                  </p:ext>
                </p:extLst>
              </p:nvPr>
            </p:nvGraphicFramePr>
            <p:xfrm>
              <a:off x="6083300" y="1054100"/>
              <a:ext cx="2519363" cy="1341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9" r:id="rId9" imgW="6793651" imgH="3860317" progId="">
                      <p:embed/>
                    </p:oleObj>
                  </mc:Choice>
                  <mc:Fallback>
                    <p:oleObj r:id="rId9" imgW="6793651" imgH="3860317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147" t="3731" r="1779" b="6248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83300" y="1054100"/>
                            <a:ext cx="2519363" cy="13414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5" name="Gruppieren 24"/>
          <p:cNvGrpSpPr/>
          <p:nvPr/>
        </p:nvGrpSpPr>
        <p:grpSpPr>
          <a:xfrm>
            <a:off x="3203575" y="3571875"/>
            <a:ext cx="2736850" cy="2520950"/>
            <a:chOff x="3203575" y="3571875"/>
            <a:chExt cx="2736850" cy="2520950"/>
          </a:xfrm>
        </p:grpSpPr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3203575" y="3571875"/>
              <a:ext cx="2736850" cy="2520950"/>
            </a:xfrm>
            <a:prstGeom prst="rect">
              <a:avLst/>
            </a:prstGeom>
            <a:solidFill>
              <a:srgbClr val="771C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27" name="Gruppieren 26"/>
            <p:cNvGrpSpPr/>
            <p:nvPr/>
          </p:nvGrpSpPr>
          <p:grpSpPr>
            <a:xfrm>
              <a:off x="3276600" y="3644900"/>
              <a:ext cx="2590800" cy="2447925"/>
              <a:chOff x="3276600" y="3644900"/>
              <a:chExt cx="2590800" cy="2447925"/>
            </a:xfrm>
          </p:grpSpPr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276600" y="4977111"/>
                <a:ext cx="2590800" cy="11157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Energie und Wohnen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Verlustarme Erzeugung, Verteilung und Nutzung elektrischer Energie </a:t>
                </a:r>
              </a:p>
            </p:txBody>
          </p:sp>
          <p:graphicFrame>
            <p:nvGraphicFramePr>
              <p:cNvPr id="29" name="Object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8758648"/>
                  </p:ext>
                </p:extLst>
              </p:nvPr>
            </p:nvGraphicFramePr>
            <p:xfrm>
              <a:off x="3276600" y="3644900"/>
              <a:ext cx="25908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00" r:id="rId11" imgW="7441270" imgH="4012698" progId="">
                      <p:embed/>
                    </p:oleObj>
                  </mc:Choice>
                  <mc:Fallback>
                    <p:oleObj r:id="rId11" imgW="7441270" imgH="4012698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742" t="7446" r="10049" b="9331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6600" y="3644900"/>
                            <a:ext cx="2590800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0" name="Gruppieren 29"/>
          <p:cNvGrpSpPr/>
          <p:nvPr/>
        </p:nvGrpSpPr>
        <p:grpSpPr>
          <a:xfrm>
            <a:off x="6011863" y="3571875"/>
            <a:ext cx="2663825" cy="2563812"/>
            <a:chOff x="6011863" y="3571875"/>
            <a:chExt cx="2663825" cy="2563812"/>
          </a:xfrm>
        </p:grpSpPr>
        <p:sp>
          <p:nvSpPr>
            <p:cNvPr id="31" name="Rectangle 2"/>
            <p:cNvSpPr>
              <a:spLocks noChangeArrowheads="1"/>
            </p:cNvSpPr>
            <p:nvPr/>
          </p:nvSpPr>
          <p:spPr bwMode="auto">
            <a:xfrm>
              <a:off x="6011863" y="3571875"/>
              <a:ext cx="2663825" cy="2520950"/>
            </a:xfrm>
            <a:prstGeom prst="rect">
              <a:avLst/>
            </a:prstGeom>
            <a:solidFill>
              <a:srgbClr val="6A73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>
                <a:solidFill>
                  <a:srgbClr val="000000"/>
                </a:solidFill>
              </a:endParaRPr>
            </a:p>
          </p:txBody>
        </p:sp>
        <p:grpSp>
          <p:nvGrpSpPr>
            <p:cNvPr id="32" name="Gruppieren 31"/>
            <p:cNvGrpSpPr/>
            <p:nvPr/>
          </p:nvGrpSpPr>
          <p:grpSpPr>
            <a:xfrm>
              <a:off x="6084888" y="3644900"/>
              <a:ext cx="2519362" cy="2490787"/>
              <a:chOff x="6084888" y="3644900"/>
              <a:chExt cx="2519362" cy="2490787"/>
            </a:xfrm>
          </p:grpSpPr>
          <p:sp>
            <p:nvSpPr>
              <p:cNvPr id="33" name="Rectangle 8"/>
              <p:cNvSpPr>
                <a:spLocks noChangeArrowheads="1"/>
              </p:cNvSpPr>
              <p:nvPr/>
            </p:nvSpPr>
            <p:spPr bwMode="auto">
              <a:xfrm>
                <a:off x="6084888" y="4977110"/>
                <a:ext cx="2447925" cy="1158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Produktion und Umwelt </a:t>
                </a:r>
              </a:p>
              <a:p>
                <a:pPr>
                  <a:spcAft>
                    <a:spcPct val="10000"/>
                  </a:spcAft>
                  <a:buClr>
                    <a:srgbClr val="179C7D"/>
                  </a:buClr>
                </a:pPr>
                <a:r>
                  <a:rPr lang="de-DE" sz="1600" dirty="0">
                    <a:solidFill>
                      <a:srgbClr val="FFFFFF"/>
                    </a:solidFill>
                  </a:rPr>
                  <a:t>Produzieren in Kreisläufen </a:t>
                </a:r>
                <a: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  <a:t> </a:t>
                </a:r>
                <a:br>
                  <a:rPr lang="de-DE" b="1" dirty="0">
                    <a:solidFill>
                      <a:srgbClr val="FFFFFF"/>
                    </a:solidFill>
                    <a:latin typeface="Frutiger LT Com 45 Light" pitchFamily="34" charset="0"/>
                  </a:rPr>
                </a:br>
                <a:endParaRPr lang="de-DE" b="1" dirty="0">
                  <a:solidFill>
                    <a:srgbClr val="FFFFFF"/>
                  </a:solidFill>
                  <a:latin typeface="Frutiger LT Com 45 Light" pitchFamily="34" charset="0"/>
                </a:endParaRPr>
              </a:p>
            </p:txBody>
          </p:sp>
          <p:graphicFrame>
            <p:nvGraphicFramePr>
              <p:cNvPr id="34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442033"/>
                  </p:ext>
                </p:extLst>
              </p:nvPr>
            </p:nvGraphicFramePr>
            <p:xfrm>
              <a:off x="6084888" y="3644900"/>
              <a:ext cx="2519362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01" r:id="rId13" imgW="7822222" imgH="3974603" progId="">
                      <p:embed/>
                    </p:oleObj>
                  </mc:Choice>
                  <mc:Fallback>
                    <p:oleObj r:id="rId13" imgW="7822222" imgH="3974603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114" t="3986" r="10677" b="8786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84888" y="3644900"/>
                            <a:ext cx="2519362" cy="1343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5" name="Text Box 8"/>
          <p:cNvSpPr txBox="1">
            <a:spLocks noChangeArrowheads="1"/>
          </p:cNvSpPr>
          <p:nvPr/>
        </p:nvSpPr>
        <p:spPr bwMode="auto">
          <a:xfrm rot="16200000">
            <a:off x="-713919" y="4923250"/>
            <a:ext cx="223142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de-DE" sz="700" dirty="0" smtClean="0">
                <a:solidFill>
                  <a:srgbClr val="A8AFAF"/>
                </a:solidFill>
              </a:rPr>
              <a:t>Fotos © </a:t>
            </a:r>
            <a:r>
              <a:rPr lang="de-DE" sz="700" dirty="0">
                <a:solidFill>
                  <a:srgbClr val="A8AFAF"/>
                </a:solidFill>
              </a:rPr>
              <a:t>Fraunhofer </a:t>
            </a:r>
          </a:p>
        </p:txBody>
      </p:sp>
    </p:spTree>
    <p:extLst>
      <p:ext uri="{BB962C8B-B14F-4D97-AF65-F5344CB8AC3E}">
        <p14:creationId xmlns:p14="http://schemas.microsoft.com/office/powerpoint/2010/main" val="422345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8"/>
          <p:cNvSpPr>
            <a:spLocks noChangeArrowheads="1"/>
          </p:cNvSpPr>
          <p:nvPr/>
        </p:nvSpPr>
        <p:spPr bwMode="auto">
          <a:xfrm>
            <a:off x="347663" y="5259388"/>
            <a:ext cx="3527425" cy="625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 sz="1600" b="1">
              <a:solidFill>
                <a:srgbClr val="000000"/>
              </a:solidFill>
              <a:latin typeface="Frutiger LT Com 45 Light" pitchFamily="34" charset="0"/>
            </a:endParaRPr>
          </a:p>
        </p:txBody>
      </p:sp>
      <p:pic>
        <p:nvPicPr>
          <p:cNvPr id="7171" name="Picture 14" descr="umwelt_leitmotiv_2_uv;property=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1176338"/>
            <a:ext cx="2247900" cy="2252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 descr="Flugperspektive_257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2363" y="2986088"/>
            <a:ext cx="2714625" cy="2314575"/>
          </a:xfrm>
          <a:prstGeom prst="rect">
            <a:avLst/>
          </a:prstGeom>
          <a:noFill/>
          <a:ln w="9525">
            <a:solidFill>
              <a:schemeClr val="accent3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3" name="Picture 23" descr="Dsc00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1431925"/>
            <a:ext cx="2660650" cy="20335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468313" y="5151438"/>
            <a:ext cx="41592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Positive Urbanität</a:t>
            </a:r>
          </a:p>
        </p:txBody>
      </p:sp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468313" y="973138"/>
            <a:ext cx="4162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Lebenswerte Stadt</a:t>
            </a:r>
          </a:p>
        </p:txBody>
      </p:sp>
      <p:pic>
        <p:nvPicPr>
          <p:cNvPr id="7176" name="Picture 25" descr="photocase62899869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3622675"/>
            <a:ext cx="2060575" cy="22621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Inhaltsplatzhalter 1"/>
          <p:cNvSpPr>
            <a:spLocks noGrp="1"/>
          </p:cNvSpPr>
          <p:nvPr/>
        </p:nvSpPr>
        <p:spPr bwMode="auto">
          <a:xfrm>
            <a:off x="573088" y="1628775"/>
            <a:ext cx="82232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0" hangingPunct="0">
              <a:spcAft>
                <a:spcPct val="40000"/>
              </a:spcAft>
              <a:buClr>
                <a:srgbClr val="179C7D"/>
              </a:buClr>
              <a:buFont typeface="Wingdings" pitchFamily="2" charset="2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717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/>
          <a:stretch>
            <a:fillRect/>
          </a:stretch>
        </p:blipFill>
        <p:spPr bwMode="auto">
          <a:xfrm>
            <a:off x="582613" y="1685925"/>
            <a:ext cx="3181350" cy="12493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Grafik 20" descr="Alter+Jugen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3" y="3482975"/>
            <a:ext cx="1962150" cy="13144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6" descr="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3" y="4038600"/>
            <a:ext cx="1449387" cy="15541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2286000" y="2796533"/>
            <a:ext cx="4572000" cy="1264934"/>
            <a:chOff x="2614613" y="2515206"/>
            <a:chExt cx="4572000" cy="1264934"/>
          </a:xfrm>
        </p:grpSpPr>
        <p:sp>
          <p:nvSpPr>
            <p:cNvPr id="2" name="Abgerundetes Rechteck 1"/>
            <p:cNvSpPr/>
            <p:nvPr/>
          </p:nvSpPr>
          <p:spPr>
            <a:xfrm>
              <a:off x="2744412" y="2515206"/>
              <a:ext cx="4416671" cy="12649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utiger LT Com 55 Roman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7186" name="Rechteck 2"/>
            <p:cNvSpPr>
              <a:spLocks noChangeArrowheads="1"/>
            </p:cNvSpPr>
            <p:nvPr/>
          </p:nvSpPr>
          <p:spPr bwMode="auto">
            <a:xfrm>
              <a:off x="2614613" y="2555875"/>
              <a:ext cx="45720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Im Jahr 2050 fahren wir in </a:t>
              </a:r>
            </a:p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den </a:t>
              </a:r>
              <a:r>
                <a:rPr lang="de-DE" sz="2400" dirty="0" smtClean="0">
                  <a:solidFill>
                    <a:schemeClr val="accent3"/>
                  </a:solidFill>
                </a:rPr>
                <a:t>Städten </a:t>
              </a:r>
              <a:r>
                <a:rPr lang="de-DE" sz="2400" dirty="0">
                  <a:solidFill>
                    <a:schemeClr val="accent3"/>
                  </a:solidFill>
                </a:rPr>
                <a:t>nur noch rein </a:t>
              </a:r>
            </a:p>
            <a:p>
              <a:pPr algn="ctr"/>
              <a:r>
                <a:rPr lang="de-DE" sz="2400" dirty="0">
                  <a:solidFill>
                    <a:schemeClr val="accent3"/>
                  </a:solidFill>
                </a:rPr>
                <a:t>e</a:t>
              </a:r>
              <a:r>
                <a:rPr lang="de-DE" sz="2400" dirty="0" smtClean="0">
                  <a:solidFill>
                    <a:schemeClr val="accent3"/>
                  </a:solidFill>
                </a:rPr>
                <a:t>lektrisch</a:t>
              </a:r>
              <a:r>
                <a:rPr lang="de-DE" sz="2400" dirty="0">
                  <a:solidFill>
                    <a:schemeClr val="accent3"/>
                  </a:solidFill>
                </a:rPr>
                <a:t>!</a:t>
              </a:r>
            </a:p>
          </p:txBody>
        </p:sp>
      </p:grpSp>
      <p:sp>
        <p:nvSpPr>
          <p:cNvPr id="7187" name="Rectangle 5"/>
          <p:cNvSpPr>
            <a:spLocks noChangeArrowheads="1"/>
          </p:cNvSpPr>
          <p:nvPr/>
        </p:nvSpPr>
        <p:spPr bwMode="auto">
          <a:xfrm>
            <a:off x="5821363" y="715963"/>
            <a:ext cx="41608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Nachhaltige Stadt</a:t>
            </a:r>
          </a:p>
        </p:txBody>
      </p:sp>
      <p:sp>
        <p:nvSpPr>
          <p:cNvPr id="7188" name="Rectangle 5"/>
          <p:cNvSpPr>
            <a:spLocks noChangeArrowheads="1"/>
          </p:cNvSpPr>
          <p:nvPr/>
        </p:nvSpPr>
        <p:spPr bwMode="auto">
          <a:xfrm>
            <a:off x="6046788" y="5284788"/>
            <a:ext cx="41608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endParaRPr lang="de-DE" b="1">
              <a:solidFill>
                <a:srgbClr val="000000"/>
              </a:solidFill>
              <a:latin typeface="Frutiger LT Com 45 Light" pitchFamily="34" charset="0"/>
            </a:endParaRPr>
          </a:p>
          <a:p>
            <a:pPr marL="263525" indent="-263525">
              <a:lnSpc>
                <a:spcPct val="90000"/>
              </a:lnSpc>
              <a:spcBef>
                <a:spcPct val="30000"/>
              </a:spcBef>
              <a:buClr>
                <a:srgbClr val="179C7D"/>
              </a:buClr>
              <a:buFont typeface="Wingdings" pitchFamily="2" charset="2"/>
              <a:buChar char="n"/>
            </a:pPr>
            <a:r>
              <a:rPr lang="de-DE" b="1">
                <a:solidFill>
                  <a:srgbClr val="000000"/>
                </a:solidFill>
                <a:latin typeface="Frutiger LT Com 45 Light" pitchFamily="34" charset="0"/>
              </a:rPr>
              <a:t>Vernetzte Stadt</a:t>
            </a:r>
          </a:p>
        </p:txBody>
      </p:sp>
      <p:sp>
        <p:nvSpPr>
          <p:cNvPr id="19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Die Elektromobile Stadt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460375" y="1244600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2050</a:t>
            </a:r>
          </a:p>
        </p:txBody>
      </p:sp>
      <p:sp>
        <p:nvSpPr>
          <p:cNvPr id="22" name="Rechteck 21"/>
          <p:cNvSpPr/>
          <p:nvPr/>
        </p:nvSpPr>
        <p:spPr>
          <a:xfrm>
            <a:off x="460375" y="4767263"/>
            <a:ext cx="696913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Heute</a:t>
            </a:r>
          </a:p>
        </p:txBody>
      </p:sp>
      <p:sp>
        <p:nvSpPr>
          <p:cNvPr id="23" name="Rechteck 22"/>
          <p:cNvSpPr/>
          <p:nvPr/>
        </p:nvSpPr>
        <p:spPr>
          <a:xfrm>
            <a:off x="460375" y="3887788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2020</a:t>
            </a:r>
          </a:p>
        </p:txBody>
      </p:sp>
      <p:sp>
        <p:nvSpPr>
          <p:cNvPr id="24" name="Rechteck 23"/>
          <p:cNvSpPr/>
          <p:nvPr/>
        </p:nvSpPr>
        <p:spPr>
          <a:xfrm>
            <a:off x="460375" y="3006725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2030</a:t>
            </a:r>
          </a:p>
        </p:txBody>
      </p:sp>
      <p:sp>
        <p:nvSpPr>
          <p:cNvPr id="25" name="Rechteck 24"/>
          <p:cNvSpPr/>
          <p:nvPr/>
        </p:nvSpPr>
        <p:spPr>
          <a:xfrm>
            <a:off x="460375" y="2125663"/>
            <a:ext cx="6985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de-DE" sz="1300" b="1" dirty="0">
                <a:solidFill>
                  <a:srgbClr val="FFFFFF"/>
                </a:solidFill>
              </a:rPr>
              <a:t>2040</a:t>
            </a:r>
          </a:p>
        </p:txBody>
      </p:sp>
      <p:sp>
        <p:nvSpPr>
          <p:cNvPr id="33" name="Gleichschenkliges Dreieck 32"/>
          <p:cNvSpPr/>
          <p:nvPr/>
        </p:nvSpPr>
        <p:spPr>
          <a:xfrm>
            <a:off x="612775" y="1817688"/>
            <a:ext cx="392113" cy="9366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820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63" y="5448300"/>
            <a:ext cx="1882775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Rechteck 53"/>
          <p:cNvSpPr/>
          <p:nvPr/>
        </p:nvSpPr>
        <p:spPr>
          <a:xfrm>
            <a:off x="2316466" y="4768850"/>
            <a:ext cx="1798637" cy="792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Elektromobilität in Modellregionen &amp; Schaufenstern</a:t>
            </a:r>
          </a:p>
        </p:txBody>
      </p:sp>
      <p:sp>
        <p:nvSpPr>
          <p:cNvPr id="55" name="Rechteck 54"/>
          <p:cNvSpPr/>
          <p:nvPr/>
        </p:nvSpPr>
        <p:spPr>
          <a:xfrm>
            <a:off x="2792118" y="3848100"/>
            <a:ext cx="1800225" cy="79057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E-Flotten-Stadt</a:t>
            </a:r>
          </a:p>
        </p:txBody>
      </p:sp>
      <p:sp>
        <p:nvSpPr>
          <p:cNvPr id="56" name="Rechteck 55"/>
          <p:cNvSpPr/>
          <p:nvPr/>
        </p:nvSpPr>
        <p:spPr>
          <a:xfrm>
            <a:off x="3161554" y="2941638"/>
            <a:ext cx="1800225" cy="79216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Vernetzte intermodale Stadt</a:t>
            </a:r>
          </a:p>
        </p:txBody>
      </p:sp>
      <p:sp>
        <p:nvSpPr>
          <p:cNvPr id="57" name="Rechteck 56"/>
          <p:cNvSpPr/>
          <p:nvPr/>
        </p:nvSpPr>
        <p:spPr>
          <a:xfrm>
            <a:off x="3551319" y="2028825"/>
            <a:ext cx="1800225" cy="79057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Gemeinschaftliche Stadt</a:t>
            </a:r>
          </a:p>
        </p:txBody>
      </p:sp>
      <p:sp>
        <p:nvSpPr>
          <p:cNvPr id="58" name="Rechteck 57"/>
          <p:cNvSpPr>
            <a:spLocks/>
          </p:cNvSpPr>
          <p:nvPr/>
        </p:nvSpPr>
        <p:spPr>
          <a:xfrm>
            <a:off x="3802063" y="1114425"/>
            <a:ext cx="1800225" cy="79216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b="1" dirty="0">
                <a:solidFill>
                  <a:srgbClr val="FFFFFF"/>
                </a:solidFill>
              </a:rPr>
              <a:t>Elektromobile Stadt</a:t>
            </a:r>
          </a:p>
        </p:txBody>
      </p:sp>
      <p:sp>
        <p:nvSpPr>
          <p:cNvPr id="59" name="Richtungspfeil 58"/>
          <p:cNvSpPr/>
          <p:nvPr/>
        </p:nvSpPr>
        <p:spPr>
          <a:xfrm>
            <a:off x="4105099" y="4757737"/>
            <a:ext cx="3240087" cy="79216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Erste Projekte und Konzepte werden in den Modellregionen, Modellprojekten &amp; Schaufenstern umgesetzt</a:t>
            </a:r>
          </a:p>
        </p:txBody>
      </p:sp>
      <p:sp>
        <p:nvSpPr>
          <p:cNvPr id="60" name="Richtungspfeil 59"/>
          <p:cNvSpPr/>
          <p:nvPr/>
        </p:nvSpPr>
        <p:spPr>
          <a:xfrm>
            <a:off x="4601750" y="3848100"/>
            <a:ext cx="3240088" cy="790575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Erste Verbreitung von Elektromobilen Konzepten in betrieblichen und kommunalen Flotten</a:t>
            </a:r>
          </a:p>
        </p:txBody>
      </p:sp>
      <p:sp>
        <p:nvSpPr>
          <p:cNvPr id="61" name="Richtungspfeil 60"/>
          <p:cNvSpPr/>
          <p:nvPr/>
        </p:nvSpPr>
        <p:spPr>
          <a:xfrm>
            <a:off x="4972774" y="2948781"/>
            <a:ext cx="3238500" cy="792162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Klassische Elektromobilität (Schiene), ÖPNV allgemein sowie neue Formen der Elektromobilität sind eng miteinander verzahnt</a:t>
            </a:r>
          </a:p>
        </p:txBody>
      </p:sp>
      <p:sp>
        <p:nvSpPr>
          <p:cNvPr id="62" name="Richtungspfeil 61"/>
          <p:cNvSpPr/>
          <p:nvPr/>
        </p:nvSpPr>
        <p:spPr>
          <a:xfrm>
            <a:off x="5359495" y="2028824"/>
            <a:ext cx="3240087" cy="790575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Mobilitätsressourcen (Fahrzeuge, Daten, Infrastruktur) werden gemein-</a:t>
            </a:r>
            <a:r>
              <a:rPr lang="de-DE" sz="1200" dirty="0" err="1">
                <a:solidFill>
                  <a:srgbClr val="000000"/>
                </a:solidFill>
              </a:rPr>
              <a:t>schaftlich</a:t>
            </a:r>
            <a:r>
              <a:rPr lang="de-DE" sz="1200" dirty="0">
                <a:solidFill>
                  <a:srgbClr val="000000"/>
                </a:solidFill>
              </a:rPr>
              <a:t> genutzt und sind zu großen Teilen </a:t>
            </a:r>
            <a:r>
              <a:rPr lang="de-DE" sz="1200" dirty="0" err="1">
                <a:solidFill>
                  <a:srgbClr val="000000"/>
                </a:solidFill>
              </a:rPr>
              <a:t>elektromobil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63" name="Richtungspfeil 62"/>
          <p:cNvSpPr/>
          <p:nvPr/>
        </p:nvSpPr>
        <p:spPr>
          <a:xfrm>
            <a:off x="5610239" y="1113702"/>
            <a:ext cx="3240087" cy="792163"/>
          </a:xfrm>
          <a:prstGeom prst="homePlat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sz="1200" dirty="0">
                <a:solidFill>
                  <a:srgbClr val="000000"/>
                </a:solidFill>
              </a:rPr>
              <a:t>Die Fahrzeuge im urbanen Raum sind rein elektrisch. Die Städte sind optimal + emissionsfrei in der Region vernetzt</a:t>
            </a: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9888" y="3856038"/>
            <a:ext cx="1162050" cy="7747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2700" y="4779963"/>
            <a:ext cx="1027113" cy="7699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1" name="Picture 4"/>
          <p:cNvPicPr>
            <a:picLocks noChangeAspect="1" noChangeArrowheads="1"/>
          </p:cNvPicPr>
          <p:nvPr/>
        </p:nvPicPr>
        <p:blipFill rotWithShape="1">
          <a:blip r:embed="rId5"/>
          <a:srcRect r="5637"/>
          <a:stretch/>
        </p:blipFill>
        <p:spPr bwMode="auto">
          <a:xfrm>
            <a:off x="2435225" y="2051050"/>
            <a:ext cx="1122363" cy="7683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5963" y="2955925"/>
            <a:ext cx="1169987" cy="7778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3" name="Picture 7"/>
          <p:cNvPicPr>
            <a:picLocks noChangeAspect="1" noChangeArrowheads="1"/>
          </p:cNvPicPr>
          <p:nvPr/>
        </p:nvPicPr>
        <p:blipFill rotWithShape="1">
          <a:blip r:embed="rId7"/>
          <a:srcRect/>
          <a:stretch/>
        </p:blipFill>
        <p:spPr bwMode="auto">
          <a:xfrm>
            <a:off x="2865438" y="1119188"/>
            <a:ext cx="936625" cy="787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76" name="Gleichschenkliges Dreieck 75"/>
          <p:cNvSpPr/>
          <p:nvPr/>
        </p:nvSpPr>
        <p:spPr>
          <a:xfrm>
            <a:off x="612775" y="2695575"/>
            <a:ext cx="392113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7" name="Gleichschenkliges Dreieck 76"/>
          <p:cNvSpPr/>
          <p:nvPr/>
        </p:nvSpPr>
        <p:spPr>
          <a:xfrm>
            <a:off x="612775" y="3609975"/>
            <a:ext cx="392113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8" name="Gleichschenkliges Dreieck 77"/>
          <p:cNvSpPr/>
          <p:nvPr/>
        </p:nvSpPr>
        <p:spPr>
          <a:xfrm>
            <a:off x="611188" y="4464050"/>
            <a:ext cx="392112" cy="936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8220" name="Rechteck 1"/>
          <p:cNvSpPr>
            <a:spLocks noChangeArrowheads="1"/>
          </p:cNvSpPr>
          <p:nvPr/>
        </p:nvSpPr>
        <p:spPr bwMode="auto">
          <a:xfrm>
            <a:off x="349250" y="5762625"/>
            <a:ext cx="6507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de-DE" sz="1600">
                <a:solidFill>
                  <a:srgbClr val="000000"/>
                </a:solidFill>
              </a:rPr>
              <a:t>http://www.mobilityinnovation.iao.fraunhofer.de/Aktuell/</a:t>
            </a:r>
          </a:p>
        </p:txBody>
      </p:sp>
      <p:sp>
        <p:nvSpPr>
          <p:cNvPr id="29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Die Roadmap unserer Vision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  <p:bldP spid="33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76" grpId="0" animBg="1"/>
      <p:bldP spid="77" grpId="0" animBg="1"/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5028897" y="2821119"/>
            <a:ext cx="913794" cy="913794"/>
            <a:chOff x="3810505" y="992216"/>
            <a:chExt cx="913794" cy="913794"/>
          </a:xfrm>
        </p:grpSpPr>
        <p:sp>
          <p:nvSpPr>
            <p:cNvPr id="10" name="Abgerundetes Rechteck 9"/>
            <p:cNvSpPr/>
            <p:nvPr/>
          </p:nvSpPr>
          <p:spPr>
            <a:xfrm>
              <a:off x="3810505" y="992216"/>
              <a:ext cx="913794" cy="91379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iger Pfeil 10"/>
            <p:cNvSpPr/>
            <p:nvPr/>
          </p:nvSpPr>
          <p:spPr>
            <a:xfrm>
              <a:off x="4027450" y="1143200"/>
              <a:ext cx="570721" cy="60919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pieren 11"/>
          <p:cNvGrpSpPr/>
          <p:nvPr/>
        </p:nvGrpSpPr>
        <p:grpSpPr>
          <a:xfrm rot="5400000">
            <a:off x="6256482" y="2819804"/>
            <a:ext cx="913794" cy="913794"/>
            <a:chOff x="3810505" y="992216"/>
            <a:chExt cx="913794" cy="913794"/>
          </a:xfrm>
        </p:grpSpPr>
        <p:sp>
          <p:nvSpPr>
            <p:cNvPr id="13" name="Abgerundetes Rechteck 12"/>
            <p:cNvSpPr/>
            <p:nvPr/>
          </p:nvSpPr>
          <p:spPr>
            <a:xfrm>
              <a:off x="3810505" y="992216"/>
              <a:ext cx="913794" cy="91379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iger Pfeil 13"/>
            <p:cNvSpPr/>
            <p:nvPr/>
          </p:nvSpPr>
          <p:spPr>
            <a:xfrm>
              <a:off x="4027450" y="1143200"/>
              <a:ext cx="570721" cy="60919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ieren 14"/>
          <p:cNvGrpSpPr/>
          <p:nvPr/>
        </p:nvGrpSpPr>
        <p:grpSpPr>
          <a:xfrm flipH="1">
            <a:off x="7465681" y="2819804"/>
            <a:ext cx="913794" cy="913794"/>
            <a:chOff x="3810505" y="992216"/>
            <a:chExt cx="913794" cy="913794"/>
          </a:xfrm>
        </p:grpSpPr>
        <p:sp>
          <p:nvSpPr>
            <p:cNvPr id="16" name="Abgerundetes Rechteck 15"/>
            <p:cNvSpPr/>
            <p:nvPr/>
          </p:nvSpPr>
          <p:spPr>
            <a:xfrm>
              <a:off x="3810505" y="992216"/>
              <a:ext cx="913794" cy="91379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iger Pfeil 16"/>
            <p:cNvSpPr/>
            <p:nvPr/>
          </p:nvSpPr>
          <p:spPr>
            <a:xfrm>
              <a:off x="4027450" y="1143200"/>
              <a:ext cx="570721" cy="609196"/>
            </a:xfrm>
            <a:prstGeom prst="ben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6295871" y="3822466"/>
            <a:ext cx="837645" cy="1110863"/>
            <a:chOff x="1449870" y="1888627"/>
            <a:chExt cx="837645" cy="1110863"/>
          </a:xfrm>
        </p:grpSpPr>
        <p:sp>
          <p:nvSpPr>
            <p:cNvPr id="19" name="Abgerundetes Rechteck 18"/>
            <p:cNvSpPr/>
            <p:nvPr/>
          </p:nvSpPr>
          <p:spPr>
            <a:xfrm>
              <a:off x="1449870" y="2390294"/>
              <a:ext cx="837645" cy="60919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564094" y="1888627"/>
              <a:ext cx="609196" cy="60919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6294556" y="4324133"/>
            <a:ext cx="837645" cy="1110863"/>
            <a:chOff x="1449870" y="1888627"/>
            <a:chExt cx="837645" cy="1110863"/>
          </a:xfrm>
        </p:grpSpPr>
        <p:sp>
          <p:nvSpPr>
            <p:cNvPr id="22" name="Abgerundetes Rechteck 21"/>
            <p:cNvSpPr/>
            <p:nvPr/>
          </p:nvSpPr>
          <p:spPr>
            <a:xfrm>
              <a:off x="1449870" y="2390294"/>
              <a:ext cx="837645" cy="60919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564094" y="1888627"/>
              <a:ext cx="609196" cy="60919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2338598" y="2622735"/>
            <a:ext cx="837645" cy="1110863"/>
            <a:chOff x="1449870" y="1888627"/>
            <a:chExt cx="837645" cy="1110863"/>
          </a:xfrm>
        </p:grpSpPr>
        <p:sp>
          <p:nvSpPr>
            <p:cNvPr id="28" name="Abgerundetes Rechteck 27"/>
            <p:cNvSpPr/>
            <p:nvPr/>
          </p:nvSpPr>
          <p:spPr>
            <a:xfrm>
              <a:off x="1449870" y="2390294"/>
              <a:ext cx="837645" cy="6091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Ellipse 28"/>
            <p:cNvSpPr/>
            <p:nvPr/>
          </p:nvSpPr>
          <p:spPr>
            <a:xfrm>
              <a:off x="1564094" y="1888627"/>
              <a:ext cx="609196" cy="60919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323641" y="1330132"/>
            <a:ext cx="2852603" cy="3620437"/>
            <a:chOff x="323641" y="1330132"/>
            <a:chExt cx="2852603" cy="3620437"/>
          </a:xfrm>
        </p:grpSpPr>
        <p:grpSp>
          <p:nvGrpSpPr>
            <p:cNvPr id="7" name="Gruppieren 6"/>
            <p:cNvGrpSpPr/>
            <p:nvPr/>
          </p:nvGrpSpPr>
          <p:grpSpPr>
            <a:xfrm>
              <a:off x="1338651" y="2622735"/>
              <a:ext cx="837645" cy="1110863"/>
              <a:chOff x="1449870" y="1888627"/>
              <a:chExt cx="837645" cy="1110863"/>
            </a:xfrm>
          </p:grpSpPr>
          <p:sp>
            <p:nvSpPr>
              <p:cNvPr id="6" name="Abgerundetes Rechteck 5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Ellipse 4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4" name="Gruppieren 23"/>
            <p:cNvGrpSpPr/>
            <p:nvPr/>
          </p:nvGrpSpPr>
          <p:grpSpPr>
            <a:xfrm>
              <a:off x="2338599" y="3839706"/>
              <a:ext cx="837645" cy="1110863"/>
              <a:chOff x="1449870" y="1888627"/>
              <a:chExt cx="837645" cy="1110863"/>
            </a:xfrm>
          </p:grpSpPr>
          <p:sp>
            <p:nvSpPr>
              <p:cNvPr id="25" name="Abgerundetes Rechteck 24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323641" y="2622735"/>
              <a:ext cx="837645" cy="1110863"/>
              <a:chOff x="1449870" y="1888627"/>
              <a:chExt cx="837645" cy="1110863"/>
            </a:xfrm>
          </p:grpSpPr>
          <p:sp>
            <p:nvSpPr>
              <p:cNvPr id="31" name="Abgerundetes Rechteck 30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3" name="Gruppieren 32"/>
            <p:cNvGrpSpPr/>
            <p:nvPr/>
          </p:nvGrpSpPr>
          <p:grpSpPr>
            <a:xfrm>
              <a:off x="2325589" y="1335285"/>
              <a:ext cx="837645" cy="1110863"/>
              <a:chOff x="1449870" y="1888627"/>
              <a:chExt cx="837645" cy="1110863"/>
            </a:xfrm>
          </p:grpSpPr>
          <p:sp>
            <p:nvSpPr>
              <p:cNvPr id="34" name="Abgerundetes Rechteck 33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uppieren 35"/>
            <p:cNvGrpSpPr/>
            <p:nvPr/>
          </p:nvGrpSpPr>
          <p:grpSpPr>
            <a:xfrm>
              <a:off x="1338651" y="1335285"/>
              <a:ext cx="837645" cy="1110863"/>
              <a:chOff x="1449870" y="1888627"/>
              <a:chExt cx="837645" cy="1110863"/>
            </a:xfrm>
          </p:grpSpPr>
          <p:sp>
            <p:nvSpPr>
              <p:cNvPr id="37" name="Abgerundetes Rechteck 36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" name="Gruppieren 38"/>
            <p:cNvGrpSpPr/>
            <p:nvPr/>
          </p:nvGrpSpPr>
          <p:grpSpPr>
            <a:xfrm>
              <a:off x="330179" y="1330132"/>
              <a:ext cx="837645" cy="1110863"/>
              <a:chOff x="1449870" y="1888627"/>
              <a:chExt cx="837645" cy="1110863"/>
            </a:xfrm>
          </p:grpSpPr>
          <p:sp>
            <p:nvSpPr>
              <p:cNvPr id="40" name="Abgerundetes Rechteck 39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2" name="Gruppieren 41"/>
            <p:cNvGrpSpPr/>
            <p:nvPr/>
          </p:nvGrpSpPr>
          <p:grpSpPr>
            <a:xfrm>
              <a:off x="1338651" y="3839706"/>
              <a:ext cx="837645" cy="1110863"/>
              <a:chOff x="1449870" y="1888627"/>
              <a:chExt cx="837645" cy="1110863"/>
            </a:xfrm>
          </p:grpSpPr>
          <p:sp>
            <p:nvSpPr>
              <p:cNvPr id="43" name="Abgerundetes Rechteck 42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5" name="Gruppieren 44"/>
            <p:cNvGrpSpPr/>
            <p:nvPr/>
          </p:nvGrpSpPr>
          <p:grpSpPr>
            <a:xfrm>
              <a:off x="323641" y="3839706"/>
              <a:ext cx="837645" cy="1110863"/>
              <a:chOff x="1449870" y="1888627"/>
              <a:chExt cx="837645" cy="1110863"/>
            </a:xfrm>
          </p:grpSpPr>
          <p:sp>
            <p:nvSpPr>
              <p:cNvPr id="46" name="Abgerundetes Rechteck 45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49" name="Gruppieren 48"/>
          <p:cNvGrpSpPr/>
          <p:nvPr/>
        </p:nvGrpSpPr>
        <p:grpSpPr>
          <a:xfrm>
            <a:off x="307628" y="2589417"/>
            <a:ext cx="1852655" cy="2327834"/>
            <a:chOff x="323641" y="2622735"/>
            <a:chExt cx="1852655" cy="2327834"/>
          </a:xfrm>
        </p:grpSpPr>
        <p:grpSp>
          <p:nvGrpSpPr>
            <p:cNvPr id="50" name="Gruppieren 49"/>
            <p:cNvGrpSpPr/>
            <p:nvPr/>
          </p:nvGrpSpPr>
          <p:grpSpPr>
            <a:xfrm>
              <a:off x="1338651" y="2622735"/>
              <a:ext cx="837645" cy="1110863"/>
              <a:chOff x="1449870" y="1888627"/>
              <a:chExt cx="837645" cy="1110863"/>
            </a:xfrm>
          </p:grpSpPr>
          <p:sp>
            <p:nvSpPr>
              <p:cNvPr id="72" name="Abgerundetes Rechteck 71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Ellipse 72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2" name="Gruppieren 51"/>
            <p:cNvGrpSpPr/>
            <p:nvPr/>
          </p:nvGrpSpPr>
          <p:grpSpPr>
            <a:xfrm>
              <a:off x="323641" y="2622735"/>
              <a:ext cx="837645" cy="1110863"/>
              <a:chOff x="1449870" y="1888627"/>
              <a:chExt cx="837645" cy="1110863"/>
            </a:xfrm>
          </p:grpSpPr>
          <p:sp>
            <p:nvSpPr>
              <p:cNvPr id="68" name="Abgerundetes Rechteck 67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6" name="Gruppieren 55"/>
            <p:cNvGrpSpPr/>
            <p:nvPr/>
          </p:nvGrpSpPr>
          <p:grpSpPr>
            <a:xfrm>
              <a:off x="1338651" y="3839706"/>
              <a:ext cx="837645" cy="1110863"/>
              <a:chOff x="1449870" y="1888627"/>
              <a:chExt cx="837645" cy="1110863"/>
            </a:xfrm>
          </p:grpSpPr>
          <p:sp>
            <p:nvSpPr>
              <p:cNvPr id="60" name="Abgerundetes Rechteck 59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7" name="Gruppieren 56"/>
            <p:cNvGrpSpPr/>
            <p:nvPr/>
          </p:nvGrpSpPr>
          <p:grpSpPr>
            <a:xfrm>
              <a:off x="323641" y="3839706"/>
              <a:ext cx="837645" cy="1110863"/>
              <a:chOff x="1449870" y="1888627"/>
              <a:chExt cx="837645" cy="1110863"/>
            </a:xfrm>
          </p:grpSpPr>
          <p:sp>
            <p:nvSpPr>
              <p:cNvPr id="58" name="Abgerundetes Rechteck 57"/>
              <p:cNvSpPr/>
              <p:nvPr/>
            </p:nvSpPr>
            <p:spPr>
              <a:xfrm>
                <a:off x="1449870" y="2390294"/>
                <a:ext cx="837645" cy="60919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1564094" y="1888627"/>
                <a:ext cx="609196" cy="609196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75" name="Grafik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08" y="313331"/>
            <a:ext cx="1066094" cy="70947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2301" y="264039"/>
            <a:ext cx="1066093" cy="1066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5.55556E-7 0.18056 C 5.55556E-7 0.26111 -0.05087 0.36158 -0.09184 0.36158 L -0.18299 0.36158 " pathEditMode="relative" rAng="5400000" ptsTypes="FfFF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9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52361"/>
              </p:ext>
            </p:extLst>
          </p:nvPr>
        </p:nvGraphicFramePr>
        <p:xfrm>
          <a:off x="1069123" y="839918"/>
          <a:ext cx="8223250" cy="502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42" name="Titel 1"/>
          <p:cNvSpPr>
            <a:spLocks noGrp="1"/>
          </p:cNvSpPr>
          <p:nvPr>
            <p:ph type="title"/>
          </p:nvPr>
        </p:nvSpPr>
        <p:spPr>
          <a:xfrm>
            <a:off x="917272" y="383020"/>
            <a:ext cx="761047" cy="54752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/>
          <a:lstStyle/>
          <a:p>
            <a:r>
              <a:rPr lang="de-DE" sz="4000" dirty="0" smtClean="0">
                <a:solidFill>
                  <a:schemeClr val="tx2"/>
                </a:solidFill>
              </a:rPr>
              <a:t>Woran </a:t>
            </a:r>
            <a:r>
              <a:rPr lang="de-DE" sz="4000" dirty="0" smtClean="0">
                <a:solidFill>
                  <a:schemeClr val="tx2"/>
                </a:solidFill>
              </a:rPr>
              <a:t>wir forschen</a:t>
            </a:r>
            <a:endParaRPr lang="de-DE" sz="400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BD110A96-3495-4C8A-BD5D-F7FBA18F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B8B0271-746C-4547-9826-806D0FCB3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D74C6DE7-B26D-479A-BA51-096E0D29B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187AD95F-63C7-445E-B284-DBBC995E2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2F9794EE-71CC-47D8-9194-EA0AABDE7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0B320CC0-67B7-48A8-AD6A-D777DE19B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graphicEl>
                                              <a:dgm id="{2C364802-FA02-4CFB-BF0A-29736DA947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684F8BA7-9A2A-4AC5-B52E-0523422BD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chtungspfeil 15"/>
          <p:cNvSpPr/>
          <p:nvPr/>
        </p:nvSpPr>
        <p:spPr>
          <a:xfrm>
            <a:off x="6734426" y="2646506"/>
            <a:ext cx="609196" cy="2791579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612226" y="2565986"/>
            <a:ext cx="6111716" cy="2952619"/>
            <a:chOff x="612226" y="1958263"/>
            <a:chExt cx="6111716" cy="2952619"/>
          </a:xfrm>
        </p:grpSpPr>
        <p:sp>
          <p:nvSpPr>
            <p:cNvPr id="4" name="Pfeil nach rechts 3"/>
            <p:cNvSpPr/>
            <p:nvPr/>
          </p:nvSpPr>
          <p:spPr>
            <a:xfrm>
              <a:off x="612775" y="1958263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Vernetzung</a:t>
              </a:r>
              <a:endParaRPr lang="de-DE" dirty="0"/>
            </a:p>
          </p:txBody>
        </p:sp>
        <p:sp>
          <p:nvSpPr>
            <p:cNvPr id="5" name="Pfeil nach rechts 4"/>
            <p:cNvSpPr/>
            <p:nvPr/>
          </p:nvSpPr>
          <p:spPr>
            <a:xfrm>
              <a:off x="612226" y="3088867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Elektromobilität</a:t>
              </a:r>
              <a:endParaRPr lang="de-DE" dirty="0"/>
            </a:p>
          </p:txBody>
        </p:sp>
        <p:sp>
          <p:nvSpPr>
            <p:cNvPr id="6" name="Pfeil nach rechts 5"/>
            <p:cNvSpPr/>
            <p:nvPr/>
          </p:nvSpPr>
          <p:spPr>
            <a:xfrm>
              <a:off x="631982" y="4219470"/>
              <a:ext cx="6091960" cy="69141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smtClean="0"/>
                <a:t>Gemeinschaftlichkeit</a:t>
              </a:r>
              <a:endParaRPr lang="de-DE" dirty="0"/>
            </a:p>
          </p:txBody>
        </p:sp>
      </p:grpSp>
      <p:sp>
        <p:nvSpPr>
          <p:cNvPr id="22" name="Abgerundetes Rechteck 21"/>
          <p:cNvSpPr/>
          <p:nvPr/>
        </p:nvSpPr>
        <p:spPr>
          <a:xfrm>
            <a:off x="7465681" y="2214707"/>
            <a:ext cx="1066093" cy="3655176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smtClean="0"/>
              <a:t>Gemeinschaftlich genutzte Elektromobilitätsressourcen</a:t>
            </a:r>
            <a:endParaRPr lang="de-DE" dirty="0"/>
          </a:p>
        </p:txBody>
      </p:sp>
      <p:sp>
        <p:nvSpPr>
          <p:cNvPr id="25" name="Titel 1"/>
          <p:cNvSpPr txBox="1">
            <a:spLocks/>
          </p:cNvSpPr>
          <p:nvPr/>
        </p:nvSpPr>
        <p:spPr bwMode="auto">
          <a:xfrm>
            <a:off x="612775" y="390525"/>
            <a:ext cx="8223250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de-DE" sz="4000" dirty="0" smtClean="0">
                <a:solidFill>
                  <a:schemeClr val="tx2"/>
                </a:solidFill>
              </a:rPr>
              <a:t>Gebündelte Kompetenzen</a:t>
            </a:r>
            <a:endParaRPr lang="de-DE" sz="4000" dirty="0" smtClean="0">
              <a:solidFill>
                <a:schemeClr val="tx2"/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3201309" y="1601412"/>
            <a:ext cx="3655176" cy="4256174"/>
            <a:chOff x="3201309" y="1601412"/>
            <a:chExt cx="3655176" cy="4256174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3201309" y="1601412"/>
              <a:ext cx="3655176" cy="4256174"/>
              <a:chOff x="3201309" y="1000414"/>
              <a:chExt cx="3655176" cy="4256174"/>
            </a:xfrm>
          </p:grpSpPr>
          <p:sp>
            <p:nvSpPr>
              <p:cNvPr id="9" name="Abgerundetes Rechteck 8"/>
              <p:cNvSpPr/>
              <p:nvPr/>
            </p:nvSpPr>
            <p:spPr>
              <a:xfrm>
                <a:off x="3201309" y="1601412"/>
                <a:ext cx="3655176" cy="3655176"/>
              </a:xfrm>
              <a:prstGeom prst="roundRect">
                <a:avLst/>
              </a:prstGeom>
              <a:solidFill>
                <a:schemeClr val="accent3">
                  <a:lumMod val="95000"/>
                  <a:alpha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Gleichschenkliges Dreieck 6"/>
              <p:cNvSpPr/>
              <p:nvPr/>
            </p:nvSpPr>
            <p:spPr>
              <a:xfrm>
                <a:off x="4007876" y="2779259"/>
                <a:ext cx="2042043" cy="1299482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026" name="Picture 2" descr="C:\Users\bdi\Desktop\logo-fraunhofer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1182" y="3743909"/>
                <a:ext cx="1175430" cy="18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3225" y="1000414"/>
                <a:ext cx="2971343" cy="5737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feld 10"/>
              <p:cNvSpPr txBox="1"/>
              <p:nvPr/>
            </p:nvSpPr>
            <p:spPr>
              <a:xfrm>
                <a:off x="4431672" y="2305136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 smtClean="0"/>
                  <a:t>Fahrzeug</a:t>
                </a:r>
                <a:endParaRPr lang="de-DE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3435779" y="4081053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Energie</a:t>
                </a:r>
                <a:endParaRPr lang="de-DE" dirty="0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4048569" y="2649675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IAO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5467708" y="264967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ESK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" name="Textfeld 17"/>
              <p:cNvSpPr txBox="1"/>
              <p:nvPr/>
            </p:nvSpPr>
            <p:spPr>
              <a:xfrm>
                <a:off x="5621597" y="3068093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IIS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Textfeld 18"/>
              <p:cNvSpPr txBox="1"/>
              <p:nvPr/>
            </p:nvSpPr>
            <p:spPr>
              <a:xfrm>
                <a:off x="6049919" y="337457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IVI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5541293" y="4380510"/>
                <a:ext cx="915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FOKUS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4231856" y="4380510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tx2"/>
                    </a:solidFill>
                  </a:rPr>
                  <a:t>ISE</a:t>
                </a:r>
                <a:endParaRPr lang="de-DE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" name="Textfeld 13"/>
            <p:cNvSpPr txBox="1"/>
            <p:nvPr/>
          </p:nvSpPr>
          <p:spPr>
            <a:xfrm>
              <a:off x="6041590" y="467973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IuK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57091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theme/theme1.xml><?xml version="1.0" encoding="utf-8"?>
<a:theme xmlns:a="http://schemas.openxmlformats.org/drawingml/2006/main" name="1_Standarddesign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1_Standarddesig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olienmaster_neues_Design_tcm262-120775">
  <a:themeElements>
    <a:clrScheme name="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Folienmaster_neues_Design_tcm262-120775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Frutiger LT Com 45 Ligh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45 Light" pitchFamily="34" charset="0"/>
          </a:defRPr>
        </a:defPPr>
      </a:lstStyle>
    </a:lnDef>
  </a:objectDefaults>
  <a:extraClrSchemeLst>
    <a:extraClrScheme>
      <a:clrScheme name="Folienmaster_neues_Design_tcm262-12077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_neues_Design_tcm262-120775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_neues_Design_tcm262-120775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Bildschirmpräsentation (4:3)</PresentationFormat>
  <Paragraphs>232</Paragraphs>
  <Slides>17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17</vt:i4>
      </vt:variant>
    </vt:vector>
  </HeadingPairs>
  <TitlesOfParts>
    <vt:vector size="27" baseType="lpstr">
      <vt:lpstr>Arial</vt:lpstr>
      <vt:lpstr>Wingdings</vt:lpstr>
      <vt:lpstr>Arial Unicode MS</vt:lpstr>
      <vt:lpstr>Symbol</vt:lpstr>
      <vt:lpstr>Tahoma</vt:lpstr>
      <vt:lpstr>Frutiger LT Com 55 Roman</vt:lpstr>
      <vt:lpstr>Frutiger LT Com 45 Light</vt:lpstr>
      <vt:lpstr>Calibri</vt:lpstr>
      <vt:lpstr>1_Standarddesign</vt:lpstr>
      <vt:lpstr>Folienmaster_neues_Design_tcm262-120775</vt:lpstr>
      <vt:lpstr>PowerPoint-Präsentation</vt:lpstr>
      <vt:lpstr>Die Fraunhofer-Gesellschaft im Profil  </vt:lpstr>
      <vt:lpstr>FOKUS stands for</vt:lpstr>
      <vt:lpstr>PowerPoint-Präsentation</vt:lpstr>
      <vt:lpstr>PowerPoint-Präsentation</vt:lpstr>
      <vt:lpstr>PowerPoint-Präsentation</vt:lpstr>
      <vt:lpstr>PowerPoint-Präsentation</vt:lpstr>
      <vt:lpstr>Woran wir forschen</vt:lpstr>
      <vt:lpstr>PowerPoint-Präsentation</vt:lpstr>
      <vt:lpstr>Kommunikationswege der Komponenten</vt:lpstr>
      <vt:lpstr>Kombiniertes Ladesystem</vt:lpstr>
      <vt:lpstr>On-Board-Unit</vt:lpstr>
      <vt:lpstr>PowerPoint-Präsentation</vt:lpstr>
      <vt:lpstr>Mobilitätsdatencloud</vt:lpstr>
      <vt:lpstr>PowerPoint-Präsentation</vt:lpstr>
      <vt:lpstr>Danke für Ihre Aufmerksamkeit  Fragen?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"KLIMALA programmierung"</dc:creator>
  <cp:lastModifiedBy>bdi</cp:lastModifiedBy>
  <cp:revision>1917</cp:revision>
  <cp:lastPrinted>2012-04-25T08:19:44Z</cp:lastPrinted>
  <dcterms:created xsi:type="dcterms:W3CDTF">2009-05-22T06:46:16Z</dcterms:created>
  <dcterms:modified xsi:type="dcterms:W3CDTF">2012-06-11T15:51:08Z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0x010100848FD7E24D7D3B49B95A0D77E409EE6A</vt:lpwstr>
  </property>
  <property fmtid="{D5CDD505-2E9C-101B-9397-08002B2CF9AE}" pid="3" name="NXPowerLiteLastOptimized">
    <vt:lpwstr>8666327</vt:lpwstr>
  </property>
  <property fmtid="{D5CDD505-2E9C-101B-9397-08002B2CF9AE}" pid="4" name="NXPowerLiteVersion">
    <vt:lpwstr>D4.1.2</vt:lpwstr>
  </property>
  <property fmtid="{D5CDD505-2E9C-101B-9397-08002B2CF9AE}" pid="5" name="_DCDateCreated">
    <vt:lpwstr>2010-02-18T11:49:29Z</vt:lpwstr>
  </property>
</Properties>
</file>